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1"/>
  </p:notesMasterIdLst>
  <p:sldIdLst>
    <p:sldId id="256" r:id="rId2"/>
    <p:sldId id="303" r:id="rId3"/>
    <p:sldId id="304" r:id="rId4"/>
    <p:sldId id="311" r:id="rId5"/>
    <p:sldId id="305" r:id="rId6"/>
    <p:sldId id="306" r:id="rId7"/>
    <p:sldId id="307" r:id="rId8"/>
    <p:sldId id="309" r:id="rId9"/>
    <p:sldId id="310" r:id="rId10"/>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48" autoAdjust="0"/>
    <p:restoredTop sz="81847" autoAdjust="0"/>
  </p:normalViewPr>
  <p:slideViewPr>
    <p:cSldViewPr snapToGrid="0" snapToObjects="1">
      <p:cViewPr varScale="1">
        <p:scale>
          <a:sx n="93" d="100"/>
          <a:sy n="93" d="100"/>
        </p:scale>
        <p:origin x="138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3/26/2018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JavaScript: Delivery Mechanisms </a:t>
            </a:r>
            <a:endParaRPr dirty="0"/>
          </a:p>
        </p:txBody>
      </p:sp>
      <p:sp>
        <p:nvSpPr>
          <p:cNvPr id="12290" name="Subtitle 2"/>
          <p:cNvSpPr>
            <a:spLocks noGrp="1"/>
          </p:cNvSpPr>
          <p:nvPr>
            <p:ph type="body" sz="quarter" idx="13"/>
          </p:nvPr>
        </p:nvSpPr>
        <p:spPr>
          <a:xfrm>
            <a:off x="2630488" y="4999038"/>
            <a:ext cx="4219575" cy="277812"/>
          </a:xfrm>
        </p:spPr>
        <p:txBody>
          <a:bodyPr/>
          <a:lstStyle/>
          <a:p>
            <a:pPr eaLnBrk="1" hangingPunct="1"/>
            <a:r>
              <a:rPr lang="en-US" sz="2000" b="1" dirty="0">
                <a:solidFill>
                  <a:srgbClr val="2F5597"/>
                </a:solidFill>
              </a:rPr>
              <a:t>Lab 10 Walk through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First look</a:t>
            </a:r>
          </a:p>
        </p:txBody>
      </p:sp>
      <p:sp>
        <p:nvSpPr>
          <p:cNvPr id="14338" name="Content Placeholder 2"/>
          <p:cNvSpPr>
            <a:spLocks noGrp="1"/>
          </p:cNvSpPr>
          <p:nvPr>
            <p:ph idx="1"/>
          </p:nvPr>
        </p:nvSpPr>
        <p:spPr/>
        <p:txBody>
          <a:bodyPr/>
          <a:lstStyle/>
          <a:p>
            <a:pPr marL="0" indent="0" eaLnBrk="1" hangingPunct="1">
              <a:buFont typeface="Arial" charset="0"/>
              <a:buNone/>
            </a:pPr>
            <a:r>
              <a:rPr lang="en-US" b="1" dirty="0"/>
              <a:t>First step </a:t>
            </a:r>
          </a:p>
          <a:p>
            <a:pPr eaLnBrk="1" hangingPunct="1"/>
            <a:r>
              <a:rPr lang="en-US" dirty="0"/>
              <a:t>Look through and find the statement running the script. In this case it’s the </a:t>
            </a:r>
            <a:r>
              <a:rPr lang="en-US" dirty="0" err="1"/>
              <a:t>eval</a:t>
            </a:r>
            <a:r>
              <a:rPr lang="en-US" dirty="0"/>
              <a:t> statement in the screen shot below. </a:t>
            </a:r>
          </a:p>
          <a:p>
            <a:pPr marL="0" indent="0" eaLnBrk="1" hangingPunct="1">
              <a:buFont typeface="Arial" charset="0"/>
              <a:buNone/>
            </a:pPr>
            <a:endParaRPr lang="en-US" dirty="0"/>
          </a:p>
          <a:p>
            <a:pPr marL="0" indent="0" eaLnBrk="1" hangingPunct="1">
              <a:buFont typeface="Arial" charset="0"/>
              <a:buNone/>
            </a:pPr>
            <a:endParaRPr lang="en-US" dirty="0"/>
          </a:p>
        </p:txBody>
      </p:sp>
      <p:pic>
        <p:nvPicPr>
          <p:cNvPr id="2" name="Picture 1" descr="Stops the malware from running" title="Running">
            <a:extLst>
              <a:ext uri="{FF2B5EF4-FFF2-40B4-BE49-F238E27FC236}">
                <a16:creationId xmlns:a16="http://schemas.microsoft.com/office/drawing/2014/main" id="{91967748-2DBF-45BD-A4F6-C445C1A2103B}"/>
              </a:ext>
            </a:extLst>
          </p:cNvPr>
          <p:cNvPicPr>
            <a:picLocks noChangeAspect="1"/>
          </p:cNvPicPr>
          <p:nvPr/>
        </p:nvPicPr>
        <p:blipFill>
          <a:blip r:embed="rId3"/>
          <a:stretch>
            <a:fillRect/>
          </a:stretch>
        </p:blipFill>
        <p:spPr>
          <a:xfrm>
            <a:off x="2343471" y="2865151"/>
            <a:ext cx="4457058" cy="343736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the Malware</a:t>
            </a:r>
          </a:p>
        </p:txBody>
      </p:sp>
      <p:sp>
        <p:nvSpPr>
          <p:cNvPr id="3" name="Content Placeholder 2"/>
          <p:cNvSpPr>
            <a:spLocks noGrp="1"/>
          </p:cNvSpPr>
          <p:nvPr>
            <p:ph idx="1"/>
          </p:nvPr>
        </p:nvSpPr>
        <p:spPr/>
        <p:txBody>
          <a:bodyPr/>
          <a:lstStyle/>
          <a:p>
            <a:r>
              <a:rPr lang="en-US" dirty="0"/>
              <a:t>Figuring out the main point of the JavaScript </a:t>
            </a:r>
          </a:p>
          <a:p>
            <a:pPr lvl="1"/>
            <a:r>
              <a:rPr lang="en-US" dirty="0"/>
              <a:t>Looking at the script we can see it’s reading in an argument. This argument is then passed to the </a:t>
            </a:r>
            <a:r>
              <a:rPr lang="en-US" dirty="0" err="1"/>
              <a:t>CpPT</a:t>
            </a:r>
            <a:r>
              <a:rPr lang="en-US" dirty="0"/>
              <a:t> function. </a:t>
            </a:r>
          </a:p>
          <a:p>
            <a:pPr lvl="1"/>
            <a:r>
              <a:rPr lang="en-US" dirty="0"/>
              <a:t>We can also see that the array is being renamed and sent to another function before it arrives at </a:t>
            </a:r>
            <a:r>
              <a:rPr lang="en-US" dirty="0" err="1"/>
              <a:t>CpPT</a:t>
            </a:r>
            <a:r>
              <a:rPr lang="en-US" dirty="0"/>
              <a:t>. </a:t>
            </a:r>
          </a:p>
        </p:txBody>
      </p:sp>
      <p:pic>
        <p:nvPicPr>
          <p:cNvPr id="4" name="Picture 3" title="Figuring things out ">
            <a:extLst>
              <a:ext uri="{FF2B5EF4-FFF2-40B4-BE49-F238E27FC236}">
                <a16:creationId xmlns:a16="http://schemas.microsoft.com/office/drawing/2014/main" id="{8036B96C-913A-445D-849D-9C70892B1E6A}"/>
              </a:ext>
            </a:extLst>
          </p:cNvPr>
          <p:cNvPicPr>
            <a:picLocks noChangeAspect="1"/>
          </p:cNvPicPr>
          <p:nvPr/>
        </p:nvPicPr>
        <p:blipFill>
          <a:blip r:embed="rId2"/>
          <a:stretch>
            <a:fillRect/>
          </a:stretch>
        </p:blipFill>
        <p:spPr>
          <a:xfrm>
            <a:off x="2502720" y="3252361"/>
            <a:ext cx="4138559" cy="3191730"/>
          </a:xfrm>
          <a:prstGeom prst="rect">
            <a:avLst/>
          </a:prstGeom>
        </p:spPr>
      </p:pic>
    </p:spTree>
    <p:extLst>
      <p:ext uri="{BB962C8B-B14F-4D97-AF65-F5344CB8AC3E}">
        <p14:creationId xmlns:p14="http://schemas.microsoft.com/office/powerpoint/2010/main" val="1320239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2D7D3-8224-4717-A45F-A4C19DC7D76D}"/>
              </a:ext>
            </a:extLst>
          </p:cNvPr>
          <p:cNvSpPr>
            <a:spLocks noGrp="1"/>
          </p:cNvSpPr>
          <p:nvPr>
            <p:ph type="title"/>
          </p:nvPr>
        </p:nvSpPr>
        <p:spPr/>
        <p:txBody>
          <a:bodyPr/>
          <a:lstStyle/>
          <a:p>
            <a:r>
              <a:rPr lang="en-US" dirty="0"/>
              <a:t>Malware Functionality </a:t>
            </a:r>
          </a:p>
        </p:txBody>
      </p:sp>
      <p:sp>
        <p:nvSpPr>
          <p:cNvPr id="3" name="Content Placeholder 2">
            <a:extLst>
              <a:ext uri="{FF2B5EF4-FFF2-40B4-BE49-F238E27FC236}">
                <a16:creationId xmlns:a16="http://schemas.microsoft.com/office/drawing/2014/main" id="{A65F70C4-7268-4A4D-A5A6-AFB76A242D04}"/>
              </a:ext>
            </a:extLst>
          </p:cNvPr>
          <p:cNvSpPr>
            <a:spLocks noGrp="1"/>
          </p:cNvSpPr>
          <p:nvPr>
            <p:ph idx="1"/>
          </p:nvPr>
        </p:nvSpPr>
        <p:spPr/>
        <p:txBody>
          <a:bodyPr/>
          <a:lstStyle/>
          <a:p>
            <a:r>
              <a:rPr lang="en-US" dirty="0"/>
              <a:t>LXv5 function </a:t>
            </a:r>
          </a:p>
          <a:p>
            <a:pPr lvl="1"/>
            <a:r>
              <a:rPr lang="en-US" dirty="0"/>
              <a:t>At first look we can see that it is shifting the bits in a bitwise operation.</a:t>
            </a:r>
          </a:p>
          <a:p>
            <a:endParaRPr lang="en-US" dirty="0"/>
          </a:p>
          <a:p>
            <a:pPr marL="0" indent="0">
              <a:buNone/>
            </a:pPr>
            <a:endParaRPr lang="en-US" dirty="0"/>
          </a:p>
          <a:p>
            <a:pPr marL="0" indent="0">
              <a:buNone/>
            </a:pPr>
            <a:endParaRPr lang="en-US" dirty="0"/>
          </a:p>
          <a:p>
            <a:r>
              <a:rPr lang="en-US" dirty="0" err="1"/>
              <a:t>CpPT</a:t>
            </a:r>
            <a:r>
              <a:rPr lang="en-US" dirty="0"/>
              <a:t> function </a:t>
            </a:r>
          </a:p>
          <a:p>
            <a:pPr lvl="1"/>
            <a:r>
              <a:rPr lang="en-US" dirty="0"/>
              <a:t>Here you can see that the argument is being read in. It is being used to deobfuscate the array. </a:t>
            </a:r>
          </a:p>
          <a:p>
            <a:endParaRPr lang="en-US" dirty="0"/>
          </a:p>
          <a:p>
            <a:pPr lvl="1"/>
            <a:endParaRPr lang="en-US" dirty="0"/>
          </a:p>
          <a:p>
            <a:pPr lvl="1"/>
            <a:endParaRPr lang="en-US" dirty="0"/>
          </a:p>
          <a:p>
            <a:pPr lvl="1"/>
            <a:endParaRPr lang="en-US" dirty="0"/>
          </a:p>
          <a:p>
            <a:pPr marL="342900" lvl="1" indent="0">
              <a:buNone/>
            </a:pPr>
            <a:endParaRPr lang="en-US" dirty="0"/>
          </a:p>
          <a:p>
            <a:pPr marL="342900" lvl="1" indent="0">
              <a:buNone/>
            </a:pPr>
            <a:r>
              <a:rPr lang="en-US" dirty="0"/>
              <a:t> </a:t>
            </a:r>
          </a:p>
        </p:txBody>
      </p:sp>
      <p:pic>
        <p:nvPicPr>
          <p:cNvPr id="5" name="Picture 4" title="Bitwise Operation ">
            <a:extLst>
              <a:ext uri="{FF2B5EF4-FFF2-40B4-BE49-F238E27FC236}">
                <a16:creationId xmlns:a16="http://schemas.microsoft.com/office/drawing/2014/main" id="{9F663F76-E04F-4809-A3D9-C1FB307788F2}"/>
              </a:ext>
            </a:extLst>
          </p:cNvPr>
          <p:cNvPicPr>
            <a:picLocks noChangeAspect="1"/>
          </p:cNvPicPr>
          <p:nvPr/>
        </p:nvPicPr>
        <p:blipFill>
          <a:blip r:embed="rId2"/>
          <a:stretch>
            <a:fillRect/>
          </a:stretch>
        </p:blipFill>
        <p:spPr>
          <a:xfrm>
            <a:off x="471487" y="2504932"/>
            <a:ext cx="8201025" cy="1104900"/>
          </a:xfrm>
          <a:prstGeom prst="rect">
            <a:avLst/>
          </a:prstGeom>
        </p:spPr>
      </p:pic>
      <p:pic>
        <p:nvPicPr>
          <p:cNvPr id="6" name="Picture 5" title="Arguments of deobfuscating ">
            <a:extLst>
              <a:ext uri="{FF2B5EF4-FFF2-40B4-BE49-F238E27FC236}">
                <a16:creationId xmlns:a16="http://schemas.microsoft.com/office/drawing/2014/main" id="{CC369FA1-FD02-451B-9E8C-BB23DFE1BD69}"/>
              </a:ext>
            </a:extLst>
          </p:cNvPr>
          <p:cNvPicPr>
            <a:picLocks noChangeAspect="1"/>
          </p:cNvPicPr>
          <p:nvPr/>
        </p:nvPicPr>
        <p:blipFill>
          <a:blip r:embed="rId3"/>
          <a:stretch>
            <a:fillRect/>
          </a:stretch>
        </p:blipFill>
        <p:spPr>
          <a:xfrm>
            <a:off x="839565" y="4704619"/>
            <a:ext cx="7464868" cy="1141377"/>
          </a:xfrm>
          <a:prstGeom prst="rect">
            <a:avLst/>
          </a:prstGeom>
        </p:spPr>
      </p:pic>
    </p:spTree>
    <p:extLst>
      <p:ext uri="{BB962C8B-B14F-4D97-AF65-F5344CB8AC3E}">
        <p14:creationId xmlns:p14="http://schemas.microsoft.com/office/powerpoint/2010/main" val="2039509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Breaking the obfuscation </a:t>
            </a:r>
          </a:p>
        </p:txBody>
      </p:sp>
      <p:sp>
        <p:nvSpPr>
          <p:cNvPr id="3" name="Content Placeholder 2"/>
          <p:cNvSpPr>
            <a:spLocks noGrp="1"/>
          </p:cNvSpPr>
          <p:nvPr>
            <p:ph idx="1"/>
          </p:nvPr>
        </p:nvSpPr>
        <p:spPr/>
        <p:txBody>
          <a:bodyPr/>
          <a:lstStyle/>
          <a:p>
            <a:r>
              <a:rPr lang="en-US" dirty="0"/>
              <a:t>We know we need to find the key that allows us to get the deobfuscated value. This can be difficult to find on our own. By getting the md5 of the original file it allows us to look up the file to see if its been analyzed before. </a:t>
            </a:r>
          </a:p>
        </p:txBody>
      </p:sp>
      <p:pic>
        <p:nvPicPr>
          <p:cNvPr id="4" name="Picture 3" title="md5sum ">
            <a:extLst>
              <a:ext uri="{FF2B5EF4-FFF2-40B4-BE49-F238E27FC236}">
                <a16:creationId xmlns:a16="http://schemas.microsoft.com/office/drawing/2014/main" id="{840D35CF-99AE-42FE-87EC-D2B9EDE2848C}"/>
              </a:ext>
            </a:extLst>
          </p:cNvPr>
          <p:cNvPicPr/>
          <p:nvPr/>
        </p:nvPicPr>
        <p:blipFill>
          <a:blip r:embed="rId2"/>
          <a:stretch>
            <a:fillRect/>
          </a:stretch>
        </p:blipFill>
        <p:spPr>
          <a:xfrm>
            <a:off x="2292769" y="3604053"/>
            <a:ext cx="4558462" cy="794482"/>
          </a:xfrm>
          <a:prstGeom prst="rect">
            <a:avLst/>
          </a:prstGeom>
        </p:spPr>
      </p:pic>
    </p:spTree>
    <p:extLst>
      <p:ext uri="{BB962C8B-B14F-4D97-AF65-F5344CB8AC3E}">
        <p14:creationId xmlns:p14="http://schemas.microsoft.com/office/powerpoint/2010/main" val="733636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B62E6-B2BE-4FF6-B933-A15CF2C23345}"/>
              </a:ext>
            </a:extLst>
          </p:cNvPr>
          <p:cNvSpPr>
            <a:spLocks noGrp="1"/>
          </p:cNvSpPr>
          <p:nvPr>
            <p:ph type="title"/>
          </p:nvPr>
        </p:nvSpPr>
        <p:spPr/>
        <p:txBody>
          <a:bodyPr/>
          <a:lstStyle/>
          <a:p>
            <a:r>
              <a:rPr lang="en-US" dirty="0"/>
              <a:t>Breaking the obfuscation </a:t>
            </a:r>
          </a:p>
        </p:txBody>
      </p:sp>
      <p:sp>
        <p:nvSpPr>
          <p:cNvPr id="3" name="Content Placeholder 2">
            <a:extLst>
              <a:ext uri="{FF2B5EF4-FFF2-40B4-BE49-F238E27FC236}">
                <a16:creationId xmlns:a16="http://schemas.microsoft.com/office/drawing/2014/main" id="{8F11D191-0348-47E5-BF65-E388FE7F105D}"/>
              </a:ext>
            </a:extLst>
          </p:cNvPr>
          <p:cNvSpPr>
            <a:spLocks noGrp="1"/>
          </p:cNvSpPr>
          <p:nvPr>
            <p:ph idx="1"/>
          </p:nvPr>
        </p:nvSpPr>
        <p:spPr/>
        <p:txBody>
          <a:bodyPr/>
          <a:lstStyle/>
          <a:p>
            <a:r>
              <a:rPr lang="en-US" dirty="0"/>
              <a:t>After looking it up I was able to find a site that recorded it when it was run on their machine. Letting me find the correct key for the file. </a:t>
            </a:r>
          </a:p>
        </p:txBody>
      </p:sp>
      <p:pic>
        <p:nvPicPr>
          <p:cNvPr id="5" name="Picture 4" title="Finding the Key">
            <a:extLst>
              <a:ext uri="{FF2B5EF4-FFF2-40B4-BE49-F238E27FC236}">
                <a16:creationId xmlns:a16="http://schemas.microsoft.com/office/drawing/2014/main" id="{B6A0C91B-1594-49A0-8575-8863EEAC6E46}"/>
              </a:ext>
            </a:extLst>
          </p:cNvPr>
          <p:cNvPicPr/>
          <p:nvPr/>
        </p:nvPicPr>
        <p:blipFill>
          <a:blip r:embed="rId2"/>
          <a:stretch>
            <a:fillRect/>
          </a:stretch>
        </p:blipFill>
        <p:spPr>
          <a:xfrm>
            <a:off x="1529565" y="2493720"/>
            <a:ext cx="6084870" cy="3910646"/>
          </a:xfrm>
          <a:prstGeom prst="rect">
            <a:avLst/>
          </a:prstGeom>
        </p:spPr>
      </p:pic>
    </p:spTree>
    <p:extLst>
      <p:ext uri="{BB962C8B-B14F-4D97-AF65-F5344CB8AC3E}">
        <p14:creationId xmlns:p14="http://schemas.microsoft.com/office/powerpoint/2010/main" val="3128238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81E65-4CAF-48BA-9D6F-91F45E338C8D}"/>
              </a:ext>
            </a:extLst>
          </p:cNvPr>
          <p:cNvSpPr>
            <a:spLocks noGrp="1"/>
          </p:cNvSpPr>
          <p:nvPr>
            <p:ph type="title"/>
          </p:nvPr>
        </p:nvSpPr>
        <p:spPr/>
        <p:txBody>
          <a:bodyPr/>
          <a:lstStyle/>
          <a:p>
            <a:r>
              <a:rPr lang="en-US" dirty="0"/>
              <a:t>Breaking the obfuscation</a:t>
            </a:r>
          </a:p>
        </p:txBody>
      </p:sp>
      <p:sp>
        <p:nvSpPr>
          <p:cNvPr id="3" name="Content Placeholder 2">
            <a:extLst>
              <a:ext uri="{FF2B5EF4-FFF2-40B4-BE49-F238E27FC236}">
                <a16:creationId xmlns:a16="http://schemas.microsoft.com/office/drawing/2014/main" id="{4A9046CB-0C5F-4CB9-838E-31C983397B60}"/>
              </a:ext>
            </a:extLst>
          </p:cNvPr>
          <p:cNvSpPr>
            <a:spLocks noGrp="1"/>
          </p:cNvSpPr>
          <p:nvPr>
            <p:ph idx="1"/>
          </p:nvPr>
        </p:nvSpPr>
        <p:spPr/>
        <p:txBody>
          <a:bodyPr/>
          <a:lstStyle/>
          <a:p>
            <a:r>
              <a:rPr lang="en-US" dirty="0"/>
              <a:t>With the key and the print statements in place we are ready to run our file to get to the next step. </a:t>
            </a:r>
          </a:p>
          <a:p>
            <a:r>
              <a:rPr lang="en-US" dirty="0"/>
              <a:t>Make sure to have the </a:t>
            </a:r>
            <a:r>
              <a:rPr lang="en-US" dirty="0" err="1"/>
              <a:t>eval</a:t>
            </a:r>
            <a:r>
              <a:rPr lang="en-US" dirty="0"/>
              <a:t> statement committed out. </a:t>
            </a:r>
          </a:p>
        </p:txBody>
      </p:sp>
      <p:pic>
        <p:nvPicPr>
          <p:cNvPr id="4" name="Picture 3" title="Deobfuscating the sample">
            <a:extLst>
              <a:ext uri="{FF2B5EF4-FFF2-40B4-BE49-F238E27FC236}">
                <a16:creationId xmlns:a16="http://schemas.microsoft.com/office/drawing/2014/main" id="{FCE2502A-5498-42A4-9AC6-026D6399255F}"/>
              </a:ext>
            </a:extLst>
          </p:cNvPr>
          <p:cNvPicPr/>
          <p:nvPr/>
        </p:nvPicPr>
        <p:blipFill>
          <a:blip r:embed="rId2"/>
          <a:stretch>
            <a:fillRect/>
          </a:stretch>
        </p:blipFill>
        <p:spPr>
          <a:xfrm>
            <a:off x="1164431" y="3286125"/>
            <a:ext cx="6815138" cy="566684"/>
          </a:xfrm>
          <a:prstGeom prst="rect">
            <a:avLst/>
          </a:prstGeom>
        </p:spPr>
      </p:pic>
    </p:spTree>
    <p:extLst>
      <p:ext uri="{BB962C8B-B14F-4D97-AF65-F5344CB8AC3E}">
        <p14:creationId xmlns:p14="http://schemas.microsoft.com/office/powerpoint/2010/main" val="1519675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D4DE3-22E1-42D5-A8FA-04BB51A3FFD4}"/>
              </a:ext>
            </a:extLst>
          </p:cNvPr>
          <p:cNvSpPr>
            <a:spLocks noGrp="1"/>
          </p:cNvSpPr>
          <p:nvPr>
            <p:ph type="title"/>
          </p:nvPr>
        </p:nvSpPr>
        <p:spPr/>
        <p:txBody>
          <a:bodyPr/>
          <a:lstStyle/>
          <a:p>
            <a:r>
              <a:rPr lang="en-US" dirty="0"/>
              <a:t>Quick analysis of deobfuscated file</a:t>
            </a:r>
          </a:p>
        </p:txBody>
      </p:sp>
      <p:sp>
        <p:nvSpPr>
          <p:cNvPr id="3" name="Content Placeholder 2">
            <a:extLst>
              <a:ext uri="{FF2B5EF4-FFF2-40B4-BE49-F238E27FC236}">
                <a16:creationId xmlns:a16="http://schemas.microsoft.com/office/drawing/2014/main" id="{184B73D6-BACD-4CDD-99E8-F39040A36A27}"/>
              </a:ext>
            </a:extLst>
          </p:cNvPr>
          <p:cNvSpPr>
            <a:spLocks noGrp="1"/>
          </p:cNvSpPr>
          <p:nvPr>
            <p:ph idx="1"/>
          </p:nvPr>
        </p:nvSpPr>
        <p:spPr/>
        <p:txBody>
          <a:bodyPr/>
          <a:lstStyle/>
          <a:p>
            <a:r>
              <a:rPr lang="en-US" dirty="0"/>
              <a:t>Looking at the next step, we can see that this script is reaching out and getting the next step after this has been run. </a:t>
            </a:r>
          </a:p>
          <a:p>
            <a:r>
              <a:rPr lang="en-US" dirty="0"/>
              <a:t>Looking through quickly we can find the different addresses it will be reaching out too. </a:t>
            </a:r>
          </a:p>
          <a:p>
            <a:endParaRPr lang="en-US" dirty="0"/>
          </a:p>
        </p:txBody>
      </p:sp>
      <p:pic>
        <p:nvPicPr>
          <p:cNvPr id="5" name="Picture 4" title="Analysis of next step">
            <a:extLst>
              <a:ext uri="{FF2B5EF4-FFF2-40B4-BE49-F238E27FC236}">
                <a16:creationId xmlns:a16="http://schemas.microsoft.com/office/drawing/2014/main" id="{D5470EA4-83F6-40F0-8F55-1DAC5DE564A5}"/>
              </a:ext>
            </a:extLst>
          </p:cNvPr>
          <p:cNvPicPr/>
          <p:nvPr/>
        </p:nvPicPr>
        <p:blipFill>
          <a:blip r:embed="rId2"/>
          <a:stretch>
            <a:fillRect/>
          </a:stretch>
        </p:blipFill>
        <p:spPr>
          <a:xfrm>
            <a:off x="1084887" y="3553375"/>
            <a:ext cx="6974226" cy="1974122"/>
          </a:xfrm>
          <a:prstGeom prst="rect">
            <a:avLst/>
          </a:prstGeom>
        </p:spPr>
      </p:pic>
    </p:spTree>
    <p:extLst>
      <p:ext uri="{BB962C8B-B14F-4D97-AF65-F5344CB8AC3E}">
        <p14:creationId xmlns:p14="http://schemas.microsoft.com/office/powerpoint/2010/main" val="3226979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DFDAB-1196-4A90-9BB1-A53E22AC929A}"/>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1E6ABA0F-8453-49FC-A110-0D59605B7712}"/>
              </a:ext>
            </a:extLst>
          </p:cNvPr>
          <p:cNvSpPr>
            <a:spLocks noGrp="1"/>
          </p:cNvSpPr>
          <p:nvPr>
            <p:ph idx="1"/>
          </p:nvPr>
        </p:nvSpPr>
        <p:spPr/>
        <p:txBody>
          <a:bodyPr/>
          <a:lstStyle/>
          <a:p>
            <a:r>
              <a:rPr lang="en-US" dirty="0"/>
              <a:t>In malware analysis normally you don’t have time to analysis everything. Being efficient with your time is the best practice. </a:t>
            </a:r>
          </a:p>
        </p:txBody>
      </p:sp>
    </p:spTree>
    <p:extLst>
      <p:ext uri="{BB962C8B-B14F-4D97-AF65-F5344CB8AC3E}">
        <p14:creationId xmlns:p14="http://schemas.microsoft.com/office/powerpoint/2010/main" val="1069304388"/>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2306</TotalTime>
  <Words>328</Words>
  <Application>Microsoft Office PowerPoint</Application>
  <PresentationFormat>On-screen Show (4:3)</PresentationFormat>
  <Paragraphs>37</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PP_C5Modules_CC_License_standard</vt:lpstr>
      <vt:lpstr>  JavaScript: Delivery Mechanisms </vt:lpstr>
      <vt:lpstr>First look</vt:lpstr>
      <vt:lpstr>Understanding the Malware</vt:lpstr>
      <vt:lpstr>Malware Functionality </vt:lpstr>
      <vt:lpstr>Breaking the obfuscation </vt:lpstr>
      <vt:lpstr>Breaking the obfuscation </vt:lpstr>
      <vt:lpstr>Breaking the obfuscation</vt:lpstr>
      <vt:lpstr>Quick analysis of deobfuscated file</vt:lpstr>
      <vt:lpstr>Conclusion </vt:lpstr>
    </vt:vector>
  </TitlesOfParts>
  <Company>University of California at Davis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Dan</cp:lastModifiedBy>
  <cp:revision>199</cp:revision>
  <cp:lastPrinted>2016-07-18T16:40:10Z</cp:lastPrinted>
  <dcterms:created xsi:type="dcterms:W3CDTF">2016-07-03T20:12:42Z</dcterms:created>
  <dcterms:modified xsi:type="dcterms:W3CDTF">2018-03-26T22:38:10Z</dcterms:modified>
</cp:coreProperties>
</file>