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7" r:id="rId1"/>
  </p:sldMasterIdLst>
  <p:notesMasterIdLst>
    <p:notesMasterId r:id="rId30"/>
  </p:notesMasterIdLst>
  <p:sldIdLst>
    <p:sldId id="256" r:id="rId2"/>
    <p:sldId id="279" r:id="rId3"/>
    <p:sldId id="259" r:id="rId4"/>
    <p:sldId id="260" r:id="rId5"/>
    <p:sldId id="280" r:id="rId6"/>
    <p:sldId id="261" r:id="rId7"/>
    <p:sldId id="262" r:id="rId8"/>
    <p:sldId id="282" r:id="rId9"/>
    <p:sldId id="264" r:id="rId10"/>
    <p:sldId id="265" r:id="rId11"/>
    <p:sldId id="266" r:id="rId12"/>
    <p:sldId id="281" r:id="rId13"/>
    <p:sldId id="271" r:id="rId14"/>
    <p:sldId id="283" r:id="rId15"/>
    <p:sldId id="272" r:id="rId16"/>
    <p:sldId id="284" r:id="rId17"/>
    <p:sldId id="285" r:id="rId18"/>
    <p:sldId id="287" r:id="rId19"/>
    <p:sldId id="288" r:id="rId20"/>
    <p:sldId id="289" r:id="rId21"/>
    <p:sldId id="290" r:id="rId22"/>
    <p:sldId id="291" r:id="rId23"/>
    <p:sldId id="292" r:id="rId24"/>
    <p:sldId id="293" r:id="rId25"/>
    <p:sldId id="294" r:id="rId26"/>
    <p:sldId id="295" r:id="rId27"/>
    <p:sldId id="296" r:id="rId28"/>
    <p:sldId id="277" r:id="rId29"/>
  </p:sldIdLst>
  <p:sldSz cx="9144000" cy="6858000" type="screen4x3"/>
  <p:notesSz cx="7315200" cy="96012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09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220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4143375" y="0"/>
            <a:ext cx="3170238" cy="4794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1257300" y="720725"/>
            <a:ext cx="48006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360"/>
              </a:spcBef>
              <a:spcAft>
                <a:spcPts val="0"/>
              </a:spcAft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360"/>
              </a:spcBef>
              <a:spcAft>
                <a:spcPts val="0"/>
              </a:spcAft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360"/>
              </a:spcBef>
              <a:spcAft>
                <a:spcPts val="0"/>
              </a:spcAft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360"/>
              </a:spcBef>
              <a:spcAft>
                <a:spcPts val="0"/>
              </a:spcAft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9120188"/>
            <a:ext cx="3170238" cy="4794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</p:spPr>
        <p:txBody>
          <a:bodyPr wrap="square" lIns="96650" tIns="48325" rIns="96650" bIns="4832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  <a:noFill/>
          <a:ln>
            <a:noFill/>
          </a:ln>
        </p:spPr>
        <p:txBody>
          <a:bodyPr wrap="square" lIns="96650" tIns="48325" rIns="96650" bIns="483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Shape 62"/>
          <p:cNvSpPr txBox="1">
            <a:spLocks noGrp="1"/>
          </p:cNvSpPr>
          <p:nvPr>
            <p:ph type="sldNum" idx="12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</p:spPr>
        <p:txBody>
          <a:bodyPr wrap="square" lIns="96650" tIns="48325" rIns="96650" bIns="4832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lang="en-US" sz="1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Shape 166"/>
          <p:cNvSpPr txBox="1">
            <a:spLocks noGrp="1"/>
          </p:cNvSpPr>
          <p:nvPr>
            <p:ph type="body" idx="1"/>
          </p:nvPr>
        </p:nvSpPr>
        <p:spPr>
          <a:xfrm>
            <a:off x="731838" y="4560888"/>
            <a:ext cx="5851500" cy="4319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7" name="Shape 167"/>
          <p:cNvSpPr txBox="1">
            <a:spLocks noGrp="1"/>
          </p:cNvSpPr>
          <p:nvPr>
            <p:ph type="sldNum" idx="12"/>
          </p:nvPr>
        </p:nvSpPr>
        <p:spPr>
          <a:xfrm>
            <a:off x="4143375" y="9120188"/>
            <a:ext cx="3170100" cy="479400"/>
          </a:xfrm>
          <a:prstGeom prst="rect">
            <a:avLst/>
          </a:prstGeom>
        </p:spPr>
        <p:txBody>
          <a:bodyPr wrap="square" lIns="96650" tIns="48325" rIns="96650" bIns="48325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 txBox="1">
            <a:spLocks noGrp="1"/>
          </p:cNvSpPr>
          <p:nvPr>
            <p:ph type="body" idx="1"/>
          </p:nvPr>
        </p:nvSpPr>
        <p:spPr>
          <a:xfrm>
            <a:off x="731838" y="4560888"/>
            <a:ext cx="5851500" cy="4319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74" name="Shape 174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>
            <a:spLocks noGrp="1"/>
          </p:cNvSpPr>
          <p:nvPr>
            <p:ph type="body" idx="1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7" name="Shape 207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12E80AE-A2D3-45AA-9282-165AD6710FE8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52004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731838" y="4560888"/>
            <a:ext cx="5851500" cy="4319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87" name="Shape 87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731838" y="4560888"/>
            <a:ext cx="5851500" cy="4319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94" name="Shape 94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731838" y="4560888"/>
            <a:ext cx="5851500" cy="4319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00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>
            <a:spLocks noGrp="1"/>
          </p:cNvSpPr>
          <p:nvPr>
            <p:ph type="body" idx="1"/>
          </p:nvPr>
        </p:nvSpPr>
        <p:spPr>
          <a:xfrm>
            <a:off x="731838" y="4560888"/>
            <a:ext cx="5851500" cy="4319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14" name="Shape 114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>
            <a:spLocks noGrp="1"/>
          </p:cNvSpPr>
          <p:nvPr>
            <p:ph type="body" idx="1"/>
          </p:nvPr>
        </p:nvSpPr>
        <p:spPr>
          <a:xfrm>
            <a:off x="731838" y="4560888"/>
            <a:ext cx="5851500" cy="4319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731838" y="4560888"/>
            <a:ext cx="5851500" cy="4319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8" name="Shape 128"/>
          <p:cNvSpPr txBox="1">
            <a:spLocks noGrp="1"/>
          </p:cNvSpPr>
          <p:nvPr>
            <p:ph type="sldNum" idx="12"/>
          </p:nvPr>
        </p:nvSpPr>
        <p:spPr>
          <a:xfrm>
            <a:off x="4143375" y="9120188"/>
            <a:ext cx="3170100" cy="479400"/>
          </a:xfrm>
          <a:prstGeom prst="rect">
            <a:avLst/>
          </a:prstGeom>
        </p:spPr>
        <p:txBody>
          <a:bodyPr wrap="square" lIns="96650" tIns="48325" rIns="96650" bIns="48325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Shape 17"/>
          <p:cNvGrpSpPr/>
          <p:nvPr/>
        </p:nvGrpSpPr>
        <p:grpSpPr>
          <a:xfrm>
            <a:off x="2249488" y="3402013"/>
            <a:ext cx="5372100" cy="2058987"/>
            <a:chOff x="914400" y="3657600"/>
            <a:chExt cx="7162800" cy="2059641"/>
          </a:xfrm>
        </p:grpSpPr>
        <p:sp>
          <p:nvSpPr>
            <p:cNvPr id="18" name="Shape 18"/>
            <p:cNvSpPr/>
            <p:nvPr/>
          </p:nvSpPr>
          <p:spPr>
            <a:xfrm>
              <a:off x="914400" y="3657600"/>
              <a:ext cx="7162800" cy="1295811"/>
            </a:xfrm>
            <a:prstGeom prst="rect">
              <a:avLst/>
            </a:prstGeom>
            <a:noFill/>
            <a:ln w="12700" cap="flat" cmpd="sng">
              <a:solidFill>
                <a:srgbClr val="2955A6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" name="Shape 19"/>
            <p:cNvSpPr/>
            <p:nvPr/>
          </p:nvSpPr>
          <p:spPr>
            <a:xfrm>
              <a:off x="914400" y="5069335"/>
              <a:ext cx="7162800" cy="647906"/>
            </a:xfrm>
            <a:prstGeom prst="rect">
              <a:avLst/>
            </a:prstGeom>
            <a:noFill/>
            <a:ln w="12700" cap="flat" cmpd="sng">
              <a:solidFill>
                <a:srgbClr val="2955A6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" name="Shape 20"/>
            <p:cNvSpPr/>
            <p:nvPr/>
          </p:nvSpPr>
          <p:spPr>
            <a:xfrm>
              <a:off x="914400" y="3657600"/>
              <a:ext cx="228600" cy="1295811"/>
            </a:xfrm>
            <a:prstGeom prst="rect">
              <a:avLst/>
            </a:prstGeom>
            <a:solidFill>
              <a:srgbClr val="2955A6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" name="Shape 21"/>
            <p:cNvSpPr/>
            <p:nvPr/>
          </p:nvSpPr>
          <p:spPr>
            <a:xfrm>
              <a:off x="914400" y="5069335"/>
              <a:ext cx="228600" cy="647906"/>
            </a:xfrm>
            <a:prstGeom prst="rect">
              <a:avLst/>
            </a:prstGeom>
            <a:solidFill>
              <a:srgbClr val="2955A6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2" name="Shape 22"/>
          <p:cNvSpPr txBox="1">
            <a:spLocks noGrp="1"/>
          </p:cNvSpPr>
          <p:nvPr>
            <p:ph type="ctrTitle"/>
          </p:nvPr>
        </p:nvSpPr>
        <p:spPr>
          <a:xfrm>
            <a:off x="2629775" y="3616586"/>
            <a:ext cx="4611655" cy="80356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2955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1"/>
          </p:nvPr>
        </p:nvSpPr>
        <p:spPr>
          <a:xfrm>
            <a:off x="2629775" y="4998325"/>
            <a:ext cx="4220429" cy="27889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8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96428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96428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96428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96428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8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8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96428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96428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96428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96428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020050" y="6329363"/>
            <a:ext cx="4953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9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90000"/>
              </a:lnSpc>
              <a:spcBef>
                <a:spcPts val="375"/>
              </a:spcBef>
              <a:buClr>
                <a:srgbClr val="888888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90000"/>
              </a:lnSpc>
              <a:spcBef>
                <a:spcPts val="375"/>
              </a:spcBef>
              <a:buClr>
                <a:srgbClr val="888888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90000"/>
              </a:lnSpc>
              <a:spcBef>
                <a:spcPts val="375"/>
              </a:spcBef>
              <a:buClr>
                <a:srgbClr val="888888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90000"/>
              </a:lnSpc>
              <a:spcBef>
                <a:spcPts val="375"/>
              </a:spcBef>
              <a:buClr>
                <a:srgbClr val="888888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020050" y="6329363"/>
            <a:ext cx="4953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9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8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8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96428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96428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96428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96428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8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8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96428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96428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96428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96428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sldNum" idx="12"/>
          </p:nvPr>
        </p:nvSpPr>
        <p:spPr>
          <a:xfrm>
            <a:off x="8020050" y="6329363"/>
            <a:ext cx="4953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9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8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8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96428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96428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96428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96428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8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8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96428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96428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96428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96428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020050" y="6329363"/>
            <a:ext cx="4953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9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sldNum" idx="12"/>
          </p:nvPr>
        </p:nvSpPr>
        <p:spPr>
          <a:xfrm>
            <a:off x="8020050" y="6329363"/>
            <a:ext cx="4953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9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body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171450" marR="0" lvl="0" indent="-190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381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571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762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762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body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sldNum" idx="12"/>
          </p:nvPr>
        </p:nvSpPr>
        <p:spPr>
          <a:xfrm>
            <a:off x="8020050" y="6329363"/>
            <a:ext cx="4953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9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Shape 54"/>
          <p:cNvSpPr>
            <a:spLocks noGrp="1"/>
          </p:cNvSpPr>
          <p:nvPr>
            <p:ph type="pic" idx="2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sldNum" idx="12"/>
          </p:nvPr>
        </p:nvSpPr>
        <p:spPr>
          <a:xfrm>
            <a:off x="8020050" y="6329363"/>
            <a:ext cx="4953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9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Last Slide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Shape 5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792288" y="187325"/>
            <a:ext cx="5551487" cy="6670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hyperlink" Target="https://creativecommons.org/licenses/by/4.0/" TargetMode="Externa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020050" y="6329363"/>
            <a:ext cx="4953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9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628650" y="457200"/>
            <a:ext cx="5686425" cy="11017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483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8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8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96428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96428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96428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96428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Shape 13"/>
          <p:cNvSpPr/>
          <p:nvPr/>
        </p:nvSpPr>
        <p:spPr>
          <a:xfrm>
            <a:off x="0" y="90488"/>
            <a:ext cx="138113" cy="276225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" name="Shape 14" descr="reative Commons License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138113" y="6402388"/>
            <a:ext cx="838200" cy="2921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Shape 15"/>
          <p:cNvSpPr/>
          <p:nvPr/>
        </p:nvSpPr>
        <p:spPr>
          <a:xfrm>
            <a:off x="976313" y="6415088"/>
            <a:ext cx="5700712" cy="24606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This document is licensed with a </a:t>
            </a:r>
            <a:r>
              <a:rPr lang="en-US" sz="1000" b="0" i="0" u="sng" strike="noStrike" cap="non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12"/>
              </a:rPr>
              <a:t>Creative Commons Attribution 4.0 International License</a:t>
            </a:r>
            <a:r>
              <a:rPr lang="en-US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©2017 </a:t>
            </a: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virustotal.com/en/documentation/public-api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 txBox="1">
            <a:spLocks noGrp="1"/>
          </p:cNvSpPr>
          <p:nvPr>
            <p:ph type="ctrTitle"/>
          </p:nvPr>
        </p:nvSpPr>
        <p:spPr>
          <a:xfrm>
            <a:off x="2630488" y="3616325"/>
            <a:ext cx="4611687" cy="80327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970" dirty="0"/>
              <a:t>Basic Static Analysis</a:t>
            </a:r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2630488" y="4999038"/>
            <a:ext cx="4611687" cy="29947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597"/>
              </a:buClr>
              <a:buSzPct val="25000"/>
              <a:buFont typeface="Arial"/>
              <a:buNone/>
            </a:pPr>
            <a:r>
              <a:rPr lang="en-US" sz="2000" b="1" dirty="0">
                <a:solidFill>
                  <a:srgbClr val="2F5597"/>
                </a:solidFill>
              </a:rPr>
              <a:t>Malware Analysis </a:t>
            </a:r>
            <a:r>
              <a:rPr lang="mr-IN" sz="2000" b="1" dirty="0">
                <a:solidFill>
                  <a:srgbClr val="2F5597"/>
                </a:solidFill>
              </a:rPr>
              <a:t>–</a:t>
            </a:r>
            <a:r>
              <a:rPr lang="en-US" sz="2000" b="1" dirty="0">
                <a:solidFill>
                  <a:srgbClr val="2F5597"/>
                </a:solidFill>
              </a:rPr>
              <a:t> Lesson 2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/>
              <a:t>Strings</a:t>
            </a:r>
          </a:p>
        </p:txBody>
      </p:sp>
      <p:pic>
        <p:nvPicPr>
          <p:cNvPr id="124" name="Shape 124" title="unicode and ascii strings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9300" y="1294676"/>
            <a:ext cx="7867650" cy="48394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dirty="0"/>
              <a:t>Strings</a:t>
            </a:r>
          </a:p>
        </p:txBody>
      </p:sp>
      <p:sp>
        <p:nvSpPr>
          <p:cNvPr id="131" name="Shape 131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-US" dirty="0"/>
              <a:t>What will you find?</a:t>
            </a:r>
          </a:p>
          <a:p>
            <a:pPr marL="800100" lvl="1" indent="-228600">
              <a:spcBef>
                <a:spcPts val="0"/>
              </a:spcBef>
            </a:pPr>
            <a:r>
              <a:rPr lang="en-US" dirty="0"/>
              <a:t>Any strings that the program has to use</a:t>
            </a:r>
          </a:p>
          <a:p>
            <a:pPr marL="800100" lvl="1" indent="-228600">
              <a:spcBef>
                <a:spcPts val="0"/>
              </a:spcBef>
            </a:pPr>
            <a:endParaRPr lang="en-US" dirty="0"/>
          </a:p>
          <a:p>
            <a:pPr marL="457200" indent="-228600">
              <a:spcBef>
                <a:spcPts val="0"/>
              </a:spcBef>
            </a:pPr>
            <a:r>
              <a:rPr lang="en-US" dirty="0"/>
              <a:t>Typical strings</a:t>
            </a:r>
          </a:p>
          <a:p>
            <a:pPr marL="800100" lvl="1" indent="-228600">
              <a:spcBef>
                <a:spcPts val="0"/>
              </a:spcBef>
            </a:pPr>
            <a:r>
              <a:rPr lang="en-US" dirty="0"/>
              <a:t>Imports/Exports and other data about the program itself (i.e., artifacts from the file format </a:t>
            </a:r>
            <a:r>
              <a:rPr lang="mr-IN" dirty="0"/>
              <a:t>–</a:t>
            </a:r>
            <a:r>
              <a:rPr lang="en-US" dirty="0"/>
              <a:t> such as PE file information)</a:t>
            </a:r>
          </a:p>
          <a:p>
            <a:pPr marL="800100" lvl="1" indent="-228600">
              <a:spcBef>
                <a:spcPts val="0"/>
              </a:spcBef>
            </a:pPr>
            <a:r>
              <a:rPr lang="en-US" dirty="0"/>
              <a:t>Messages</a:t>
            </a:r>
          </a:p>
          <a:p>
            <a:pPr marL="800100" lvl="1" indent="-228600">
              <a:spcBef>
                <a:spcPts val="0"/>
              </a:spcBef>
            </a:pPr>
            <a:r>
              <a:rPr lang="en-US" dirty="0"/>
              <a:t>IPs, domain names and other command and control information</a:t>
            </a:r>
          </a:p>
          <a:p>
            <a:pPr marL="800100" lvl="1" indent="-228600">
              <a:spcBef>
                <a:spcPts val="0"/>
              </a:spcBef>
            </a:pPr>
            <a:endParaRPr lang="en-US" dirty="0"/>
          </a:p>
          <a:p>
            <a:pPr marL="457200" indent="-228600">
              <a:spcBef>
                <a:spcPts val="0"/>
              </a:spcBef>
            </a:pPr>
            <a:r>
              <a:rPr lang="en-US" dirty="0"/>
              <a:t>If you don’t find any strings, that is still useful information</a:t>
            </a:r>
          </a:p>
          <a:p>
            <a:pPr marL="800100" lvl="1" indent="-228600">
              <a:spcBef>
                <a:spcPts val="0"/>
              </a:spcBef>
            </a:pPr>
            <a:r>
              <a:rPr lang="en-US" dirty="0"/>
              <a:t>Indicates that the program may be packed or obfuscated</a:t>
            </a:r>
          </a:p>
          <a:p>
            <a:pPr marL="800100" lvl="1" indent="-228600">
              <a:spcBef>
                <a:spcPts val="0"/>
              </a:spcBef>
            </a:pPr>
            <a:r>
              <a:rPr lang="en-US" dirty="0"/>
              <a:t>Adjust your approach </a:t>
            </a:r>
            <a:r>
              <a:rPr lang="mr-IN" dirty="0"/>
              <a:t>–</a:t>
            </a:r>
            <a:r>
              <a:rPr lang="en-US" dirty="0"/>
              <a:t> first figure out if you can unpack/</a:t>
            </a:r>
            <a:r>
              <a:rPr lang="en-US" dirty="0" err="1"/>
              <a:t>deobfuscate</a:t>
            </a:r>
            <a:r>
              <a:rPr lang="en-US" dirty="0"/>
              <a:t> the sample, then find strings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Strings Example</a:t>
            </a:r>
          </a:p>
        </p:txBody>
      </p:sp>
      <p:pic>
        <p:nvPicPr>
          <p:cNvPr id="4" name="Picture 3" title="string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6796" y="1042196"/>
            <a:ext cx="4929054" cy="4984750"/>
          </a:xfrm>
          <a:prstGeom prst="rect">
            <a:avLst/>
          </a:prstGeom>
        </p:spPr>
      </p:pic>
      <p:cxnSp>
        <p:nvCxnSpPr>
          <p:cNvPr id="8" name="Straight Arrow Connector 7" title="valid string"/>
          <p:cNvCxnSpPr/>
          <p:nvPr/>
        </p:nvCxnSpPr>
        <p:spPr>
          <a:xfrm>
            <a:off x="2603500" y="1790700"/>
            <a:ext cx="1003300" cy="0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202077" y="1621423"/>
            <a:ext cx="12314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Valid String</a:t>
            </a:r>
          </a:p>
        </p:txBody>
      </p:sp>
      <p:sp>
        <p:nvSpPr>
          <p:cNvPr id="12" name="Left Brace 11" title="random data"/>
          <p:cNvSpPr/>
          <p:nvPr/>
        </p:nvSpPr>
        <p:spPr>
          <a:xfrm>
            <a:off x="2714625" y="2616200"/>
            <a:ext cx="781050" cy="3086100"/>
          </a:xfrm>
          <a:prstGeom prst="leftBrac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202076" y="398997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Random data</a:t>
            </a:r>
          </a:p>
        </p:txBody>
      </p:sp>
    </p:spTree>
    <p:extLst>
      <p:ext uri="{BB962C8B-B14F-4D97-AF65-F5344CB8AC3E}">
        <p14:creationId xmlns:p14="http://schemas.microsoft.com/office/powerpoint/2010/main" val="6520187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dirty="0"/>
              <a:t>Strings with IDA Free/Demo</a:t>
            </a:r>
          </a:p>
        </p:txBody>
      </p:sp>
      <p:pic>
        <p:nvPicPr>
          <p:cNvPr id="171" name="Shape 171" title="Strings with IDA"/>
          <p:cNvPicPr preferRelativeResize="0"/>
          <p:nvPr/>
        </p:nvPicPr>
        <p:blipFill rotWithShape="1">
          <a:blip r:embed="rId3">
            <a:alphaModFix/>
          </a:blip>
          <a:srcRect t="19605" b="18519"/>
          <a:stretch/>
        </p:blipFill>
        <p:spPr>
          <a:xfrm>
            <a:off x="352425" y="1690826"/>
            <a:ext cx="8439150" cy="3770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Anti-Virus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Usually a good place to start</a:t>
            </a:r>
          </a:p>
          <a:p>
            <a:endParaRPr lang="en-US" dirty="0"/>
          </a:p>
          <a:p>
            <a:r>
              <a:rPr lang="en-US" dirty="0"/>
              <a:t>Likely want to use multiple scanners</a:t>
            </a:r>
          </a:p>
          <a:p>
            <a:pPr lvl="1"/>
            <a:r>
              <a:rPr lang="en-US" dirty="0"/>
              <a:t>If one hasn’t identified it yet, maybe another has</a:t>
            </a:r>
          </a:p>
          <a:p>
            <a:pPr lvl="1"/>
            <a:r>
              <a:rPr lang="en-US" dirty="0"/>
              <a:t>What if it isn’t identified?</a:t>
            </a:r>
          </a:p>
          <a:p>
            <a:pPr lvl="1"/>
            <a:endParaRPr lang="en-US" dirty="0"/>
          </a:p>
          <a:p>
            <a:r>
              <a:rPr lang="en-US" dirty="0"/>
              <a:t>AV generally relies on database of identifiable pieces of known suspicious code (file signatures)</a:t>
            </a:r>
          </a:p>
          <a:p>
            <a:pPr lvl="1"/>
            <a:r>
              <a:rPr lang="en-US" dirty="0"/>
              <a:t>Also use behavioral and pattern-matching analysis (heuristics)</a:t>
            </a:r>
          </a:p>
          <a:p>
            <a:pPr lvl="1"/>
            <a:endParaRPr lang="en-US" dirty="0"/>
          </a:p>
          <a:p>
            <a:r>
              <a:rPr lang="en-US" dirty="0"/>
              <a:t>It is relatively easy for malware authors to avoid detection, at least for a short period of time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48166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/>
              <a:t>VirusTotal</a:t>
            </a:r>
          </a:p>
        </p:txBody>
      </p:sp>
      <p:sp>
        <p:nvSpPr>
          <p:cNvPr id="177" name="Shape 177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457200" marR="0" lvl="0" indent="-3619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</a:pPr>
            <a:r>
              <a:rPr lang="en-US" dirty="0" err="1"/>
              <a:t>VirusTotal</a:t>
            </a:r>
            <a:r>
              <a:rPr lang="en-US" dirty="0"/>
              <a:t> is a web service that implements file signatures and heuristics to analyze malware 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It compares its results with those of numerous antivirus databases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It also provides:</a:t>
            </a:r>
          </a:p>
          <a:p>
            <a:pPr marL="914400" marR="0" lvl="1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Basic Properties</a:t>
            </a:r>
          </a:p>
          <a:p>
            <a:pPr marL="1371600" marR="0" lvl="2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Hashing</a:t>
            </a:r>
          </a:p>
          <a:p>
            <a:pPr marL="1371600" marR="0" lvl="2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File Size</a:t>
            </a:r>
          </a:p>
          <a:p>
            <a:pPr marL="914400" marR="0" lvl="1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Tags</a:t>
            </a:r>
          </a:p>
          <a:p>
            <a:pPr marL="914400" marR="0" lvl="1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History</a:t>
            </a:r>
          </a:p>
          <a:p>
            <a:pPr marL="1371600" marR="0" lvl="2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First/Last Submission</a:t>
            </a:r>
          </a:p>
          <a:p>
            <a:pPr marL="914400" marR="0" lvl="1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File Names</a:t>
            </a:r>
          </a:p>
          <a:p>
            <a:pPr marL="914400" marR="0" lvl="1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Packer Detection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Anti-Virus: </a:t>
            </a:r>
            <a:r>
              <a:rPr lang="en-US" dirty="0" err="1"/>
              <a:t>VirusTotal</a:t>
            </a:r>
            <a:endParaRPr lang="en-US" dirty="0"/>
          </a:p>
        </p:txBody>
      </p:sp>
      <p:sp>
        <p:nvSpPr>
          <p:cNvPr id="3" name="Content Placeholder 2" title="VirusTotal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4" name="Picture 3" title="VirusTotal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8" t="13333" r="15449" b="54286"/>
          <a:stretch/>
        </p:blipFill>
        <p:spPr>
          <a:xfrm>
            <a:off x="318929" y="1690689"/>
            <a:ext cx="8506141" cy="394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0710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Anti-Virus: </a:t>
            </a:r>
            <a:r>
              <a:rPr lang="en-US" dirty="0" err="1"/>
              <a:t>VirusTotal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VT also offers an API, you need to create an account to access</a:t>
            </a:r>
          </a:p>
          <a:p>
            <a:pPr lvl="1"/>
            <a:r>
              <a:rPr lang="en-US" dirty="0">
                <a:hlinkClick r:id="rId2"/>
              </a:rPr>
              <a:t>https://</a:t>
            </a:r>
            <a:r>
              <a:rPr lang="en-US" dirty="0" err="1">
                <a:hlinkClick r:id="rId2"/>
              </a:rPr>
              <a:t>www.virustotal.com</a:t>
            </a:r>
            <a:r>
              <a:rPr lang="en-US" dirty="0">
                <a:hlinkClick r:id="rId2"/>
              </a:rPr>
              <a:t>/</a:t>
            </a:r>
            <a:r>
              <a:rPr lang="en-US" dirty="0" err="1">
                <a:hlinkClick r:id="rId2"/>
              </a:rPr>
              <a:t>en</a:t>
            </a:r>
            <a:r>
              <a:rPr lang="en-US" dirty="0">
                <a:hlinkClick r:id="rId2"/>
              </a:rPr>
              <a:t>/documentation/public-</a:t>
            </a:r>
            <a:r>
              <a:rPr lang="en-US" dirty="0" err="1">
                <a:hlinkClick r:id="rId2"/>
              </a:rPr>
              <a:t>api</a:t>
            </a:r>
            <a:r>
              <a:rPr lang="en-US" dirty="0">
                <a:hlinkClick r:id="rId2"/>
              </a:rPr>
              <a:t>/</a:t>
            </a:r>
            <a:endParaRPr lang="en-US" dirty="0"/>
          </a:p>
          <a:p>
            <a:pPr lvl="1"/>
            <a:r>
              <a:rPr lang="en-US" dirty="0"/>
              <a:t>Obtain an API key</a:t>
            </a:r>
          </a:p>
          <a:p>
            <a:pPr lvl="1"/>
            <a:r>
              <a:rPr lang="en-US" dirty="0"/>
              <a:t>Use it with services or code that requires it</a:t>
            </a:r>
          </a:p>
        </p:txBody>
      </p:sp>
    </p:spTree>
    <p:extLst>
      <p:ext uri="{BB962C8B-B14F-4D97-AF65-F5344CB8AC3E}">
        <p14:creationId xmlns:p14="http://schemas.microsoft.com/office/powerpoint/2010/main" val="11819583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Anti-Virus: </a:t>
            </a:r>
            <a:r>
              <a:rPr lang="en-US" dirty="0" err="1"/>
              <a:t>ClamAV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Open-source anti-virus engine</a:t>
            </a:r>
          </a:p>
          <a:p>
            <a:pPr lvl="1"/>
            <a:r>
              <a:rPr lang="en-US" dirty="0"/>
              <a:t>Email scanning</a:t>
            </a:r>
          </a:p>
          <a:p>
            <a:pPr lvl="1"/>
            <a:r>
              <a:rPr lang="en-US" dirty="0"/>
              <a:t>Web scanning</a:t>
            </a:r>
          </a:p>
          <a:p>
            <a:pPr lvl="1"/>
            <a:r>
              <a:rPr lang="en-US" dirty="0"/>
              <a:t>End point security</a:t>
            </a:r>
          </a:p>
          <a:p>
            <a:pPr lvl="1"/>
            <a:endParaRPr lang="en-US" dirty="0"/>
          </a:p>
          <a:p>
            <a:r>
              <a:rPr lang="en-US" dirty="0"/>
              <a:t>Includes:</a:t>
            </a:r>
          </a:p>
          <a:p>
            <a:pPr lvl="1"/>
            <a:r>
              <a:rPr lang="en-US" dirty="0"/>
              <a:t>Multi-threaded daemon</a:t>
            </a:r>
          </a:p>
          <a:p>
            <a:pPr lvl="1"/>
            <a:r>
              <a:rPr lang="en-US" dirty="0"/>
              <a:t>CLI scanner </a:t>
            </a:r>
          </a:p>
          <a:p>
            <a:pPr lvl="1"/>
            <a:r>
              <a:rPr lang="en-US" dirty="0"/>
              <a:t>Auto-updating</a:t>
            </a:r>
          </a:p>
          <a:p>
            <a:pPr lvl="1"/>
            <a:endParaRPr lang="en-US" dirty="0"/>
          </a:p>
          <a:p>
            <a:r>
              <a:rPr lang="en-US" dirty="0"/>
              <a:t>Already installed in </a:t>
            </a:r>
            <a:r>
              <a:rPr lang="en-US" dirty="0" err="1"/>
              <a:t>REMnux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00015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Anti-Virus: </a:t>
            </a:r>
            <a:r>
              <a:rPr lang="en-US" dirty="0" err="1"/>
              <a:t>ClamAV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Available at </a:t>
            </a:r>
            <a:r>
              <a:rPr lang="en-US" dirty="0" err="1"/>
              <a:t>clamav.net</a:t>
            </a:r>
            <a:endParaRPr lang="en-US" dirty="0"/>
          </a:p>
          <a:p>
            <a:pPr lvl="1"/>
            <a:r>
              <a:rPr lang="en-US" dirty="0"/>
              <a:t>You can also use apt-get install</a:t>
            </a:r>
          </a:p>
          <a:p>
            <a:pPr lvl="1"/>
            <a:r>
              <a:rPr lang="en-US" dirty="0"/>
              <a:t>Read the docs! We only scratch the surface</a:t>
            </a:r>
          </a:p>
          <a:p>
            <a:pPr lvl="1"/>
            <a:endParaRPr lang="en-US" dirty="0"/>
          </a:p>
          <a:p>
            <a:r>
              <a:rPr lang="en-US" dirty="0"/>
              <a:t>Update from command line: </a:t>
            </a:r>
            <a:r>
              <a:rPr lang="en-US" dirty="0" err="1"/>
              <a:t>freshclam</a:t>
            </a:r>
            <a:endParaRPr lang="en-US" dirty="0"/>
          </a:p>
          <a:p>
            <a:endParaRPr lang="en-US" dirty="0"/>
          </a:p>
          <a:p>
            <a:r>
              <a:rPr lang="en-US" dirty="0"/>
              <a:t>Run from command line: </a:t>
            </a:r>
            <a:r>
              <a:rPr lang="en-US" dirty="0" err="1"/>
              <a:t>clamscan</a:t>
            </a:r>
            <a:endParaRPr lang="en-US" dirty="0"/>
          </a:p>
          <a:p>
            <a:endParaRPr lang="en-US" dirty="0"/>
          </a:p>
          <a:p>
            <a:r>
              <a:rPr lang="en-US" dirty="0"/>
              <a:t>Have the ability to write custom signatures for detection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22969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pPr eaLnBrk="1" hangingPunct="1"/>
            <a:r>
              <a:rPr lang="en-US" dirty="0"/>
              <a:t>Learning Outcomes</a:t>
            </a:r>
          </a:p>
        </p:txBody>
      </p:sp>
      <p:sp>
        <p:nvSpPr>
          <p:cNvPr id="1433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en-US" dirty="0"/>
              <a:t>Upon completion of this lesson, students will be able to:</a:t>
            </a:r>
            <a:br>
              <a:rPr lang="en-US" dirty="0"/>
            </a:br>
            <a:endParaRPr lang="en-US" dirty="0"/>
          </a:p>
          <a:p>
            <a:pPr marL="685800" lvl="1" indent="-342900" eaLnBrk="1" hangingPunct="1">
              <a:buFont typeface="+mj-lt"/>
              <a:buAutoNum type="arabicPeriod"/>
            </a:pPr>
            <a:r>
              <a:rPr lang="en-US" dirty="0"/>
              <a:t>Demonstrate the ability to use hashing utilities to identify a malicious sample</a:t>
            </a:r>
            <a:br>
              <a:rPr lang="en-US" dirty="0"/>
            </a:br>
            <a:endParaRPr lang="en-US" dirty="0"/>
          </a:p>
          <a:p>
            <a:pPr marL="685800" lvl="1" indent="-342900" eaLnBrk="1" hangingPunct="1">
              <a:buFont typeface="+mj-lt"/>
              <a:buAutoNum type="arabicPeriod"/>
            </a:pPr>
            <a:r>
              <a:rPr lang="en-US" dirty="0"/>
              <a:t>Use string utilities on malicious samples to identify valuable data</a:t>
            </a:r>
            <a:br>
              <a:rPr lang="en-US" dirty="0"/>
            </a:br>
            <a:endParaRPr lang="en-US" dirty="0"/>
          </a:p>
          <a:p>
            <a:pPr marL="685800" lvl="1" indent="-342900" eaLnBrk="1" hangingPunct="1">
              <a:buFont typeface="+mj-lt"/>
              <a:buAutoNum type="arabicPeriod"/>
            </a:pPr>
            <a:r>
              <a:rPr lang="en-US" dirty="0"/>
              <a:t>Experiment with anti-virus software to create signatures based off custom programs</a:t>
            </a:r>
            <a:br>
              <a:rPr lang="en-US" dirty="0"/>
            </a:br>
            <a:endParaRPr lang="en-US" dirty="0"/>
          </a:p>
          <a:p>
            <a:pPr marL="685800" lvl="1" indent="-342900" eaLnBrk="1" hangingPunct="1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6315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Anti-Virus: </a:t>
            </a:r>
            <a:r>
              <a:rPr lang="en-US" dirty="0" err="1"/>
              <a:t>ClamAV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Distributed with several CVD files</a:t>
            </a:r>
          </a:p>
          <a:p>
            <a:pPr lvl="1"/>
            <a:r>
              <a:rPr lang="en-US" dirty="0"/>
              <a:t>Archive of signature files</a:t>
            </a:r>
          </a:p>
          <a:p>
            <a:pPr lvl="1"/>
            <a:r>
              <a:rPr lang="en-US" dirty="0" err="1"/>
              <a:t>Main.cvd</a:t>
            </a:r>
            <a:r>
              <a:rPr lang="en-US" dirty="0"/>
              <a:t> and </a:t>
            </a:r>
            <a:r>
              <a:rPr lang="en-US" dirty="0" err="1"/>
              <a:t>daily.cvd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pic>
        <p:nvPicPr>
          <p:cNvPr id="4" name="Picture 3" title="ClamAV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3" t="16572" r="30947" b="50666"/>
          <a:stretch/>
        </p:blipFill>
        <p:spPr>
          <a:xfrm>
            <a:off x="759021" y="3089708"/>
            <a:ext cx="6937748" cy="2939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8522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Anti-Virus: </a:t>
            </a:r>
            <a:r>
              <a:rPr lang="en-US" dirty="0" err="1"/>
              <a:t>ClamAV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Several files that contain information/signatures that Clam uses to match files</a:t>
            </a:r>
          </a:p>
          <a:p>
            <a:pPr lvl="1"/>
            <a:endParaRPr lang="en-US" dirty="0"/>
          </a:p>
          <a:p>
            <a:r>
              <a:rPr lang="en-US" dirty="0"/>
              <a:t>You can ’unpack’ a CVD file to view the contents:</a:t>
            </a:r>
          </a:p>
          <a:p>
            <a:pPr lvl="1"/>
            <a:r>
              <a:rPr lang="en-US" dirty="0"/>
              <a:t>$ </a:t>
            </a:r>
            <a:r>
              <a:rPr lang="en-US" dirty="0" err="1"/>
              <a:t>sudo</a:t>
            </a:r>
            <a:r>
              <a:rPr lang="en-US" dirty="0"/>
              <a:t> </a:t>
            </a:r>
            <a:r>
              <a:rPr lang="en-US" dirty="0" err="1"/>
              <a:t>sigtool</a:t>
            </a:r>
            <a:r>
              <a:rPr lang="en-US" dirty="0"/>
              <a:t> –u </a:t>
            </a:r>
            <a:r>
              <a:rPr lang="en-US" dirty="0" err="1"/>
              <a:t>daily.cvd</a:t>
            </a:r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pic>
        <p:nvPicPr>
          <p:cNvPr id="4" name="Picture 3" title="ClamAV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7" t="12761" r="15021" b="63619"/>
          <a:stretch/>
        </p:blipFill>
        <p:spPr>
          <a:xfrm>
            <a:off x="457200" y="4038599"/>
            <a:ext cx="7873332" cy="1918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3121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Anti-Virus: Signature Formats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Hash-based signatures</a:t>
            </a:r>
          </a:p>
          <a:p>
            <a:pPr lvl="1"/>
            <a:r>
              <a:rPr lang="en-US" dirty="0"/>
              <a:t>Easiest way to create a signature for </a:t>
            </a:r>
            <a:r>
              <a:rPr lang="en-US" dirty="0" err="1"/>
              <a:t>ClamAV</a:t>
            </a:r>
            <a:endParaRPr lang="en-US" dirty="0"/>
          </a:p>
          <a:p>
            <a:pPr lvl="1"/>
            <a:r>
              <a:rPr lang="en-US" dirty="0"/>
              <a:t>Create </a:t>
            </a:r>
            <a:r>
              <a:rPr lang="en-US" dirty="0" err="1"/>
              <a:t>filehash</a:t>
            </a:r>
            <a:r>
              <a:rPr lang="en-US" dirty="0"/>
              <a:t> checksums</a:t>
            </a:r>
          </a:p>
          <a:p>
            <a:pPr lvl="1"/>
            <a:r>
              <a:rPr lang="en-US" dirty="0"/>
              <a:t>Only used against static malware – i.e., it doesn’t change</a:t>
            </a:r>
          </a:p>
          <a:p>
            <a:pPr lvl="1"/>
            <a:r>
              <a:rPr lang="en-US" dirty="0"/>
              <a:t>Database uses .</a:t>
            </a:r>
            <a:r>
              <a:rPr lang="en-US" dirty="0" err="1"/>
              <a:t>hdb</a:t>
            </a:r>
            <a:r>
              <a:rPr lang="en-US" dirty="0"/>
              <a:t> extension</a:t>
            </a:r>
          </a:p>
          <a:p>
            <a:endParaRPr lang="en-US" dirty="0"/>
          </a:p>
        </p:txBody>
      </p:sp>
      <p:pic>
        <p:nvPicPr>
          <p:cNvPr id="4" name="Picture 3" title="Signatures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4" t="52191" b="20952"/>
          <a:stretch/>
        </p:blipFill>
        <p:spPr>
          <a:xfrm>
            <a:off x="296457" y="3685902"/>
            <a:ext cx="8551085" cy="1972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4634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Anti-Virus: Create Hash Signature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Create/identify a file that you want detected by </a:t>
            </a:r>
            <a:r>
              <a:rPr lang="en-US" dirty="0" err="1"/>
              <a:t>ClamAV</a:t>
            </a:r>
            <a:endParaRPr lang="en-US" dirty="0"/>
          </a:p>
          <a:p>
            <a:endParaRPr lang="en-US" dirty="0"/>
          </a:p>
          <a:p>
            <a:r>
              <a:rPr lang="en-US" dirty="0"/>
              <a:t>Generate a hash using </a:t>
            </a:r>
            <a:r>
              <a:rPr lang="en-US" dirty="0" err="1"/>
              <a:t>sigtool</a:t>
            </a:r>
            <a:endParaRPr lang="en-US" dirty="0"/>
          </a:p>
          <a:p>
            <a:pPr lvl="1"/>
            <a:r>
              <a:rPr lang="en-US" dirty="0"/>
              <a:t>$ </a:t>
            </a:r>
            <a:r>
              <a:rPr lang="en-US" dirty="0" err="1"/>
              <a:t>sigtool</a:t>
            </a:r>
            <a:r>
              <a:rPr lang="en-US" dirty="0"/>
              <a:t> </a:t>
            </a:r>
            <a:r>
              <a:rPr lang="uk-UA" dirty="0"/>
              <a:t>--</a:t>
            </a:r>
            <a:r>
              <a:rPr lang="en-US" dirty="0"/>
              <a:t>md5 &lt;file&gt;</a:t>
            </a:r>
          </a:p>
          <a:p>
            <a:pPr lvl="1"/>
            <a:endParaRPr lang="en-US" dirty="0"/>
          </a:p>
          <a:p>
            <a:r>
              <a:rPr lang="en-US" dirty="0"/>
              <a:t>Create an HDB</a:t>
            </a:r>
          </a:p>
          <a:p>
            <a:pPr lvl="1"/>
            <a:r>
              <a:rPr lang="en-US" dirty="0"/>
              <a:t>$ </a:t>
            </a:r>
            <a:r>
              <a:rPr lang="en-US" dirty="0" err="1"/>
              <a:t>sigtool</a:t>
            </a:r>
            <a:r>
              <a:rPr lang="en-US" dirty="0"/>
              <a:t> </a:t>
            </a:r>
            <a:r>
              <a:rPr lang="uk-UA" dirty="0"/>
              <a:t>--</a:t>
            </a:r>
            <a:r>
              <a:rPr lang="en-US" dirty="0"/>
              <a:t>md5 file &gt; </a:t>
            </a:r>
            <a:r>
              <a:rPr lang="en-US" dirty="0" err="1"/>
              <a:t>test.hdb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Scan with </a:t>
            </a:r>
            <a:r>
              <a:rPr lang="en-US" dirty="0" err="1"/>
              <a:t>ClamAV</a:t>
            </a:r>
            <a:endParaRPr lang="en-US" dirty="0"/>
          </a:p>
          <a:p>
            <a:pPr lvl="1"/>
            <a:r>
              <a:rPr lang="en-US" dirty="0"/>
              <a:t>$ </a:t>
            </a:r>
            <a:r>
              <a:rPr lang="en-US" dirty="0" err="1"/>
              <a:t>clamscan</a:t>
            </a:r>
            <a:r>
              <a:rPr lang="en-US" dirty="0"/>
              <a:t> –d </a:t>
            </a:r>
            <a:r>
              <a:rPr lang="en-US" dirty="0" err="1"/>
              <a:t>test.hdb</a:t>
            </a:r>
            <a:r>
              <a:rPr lang="en-US" dirty="0"/>
              <a:t> </a:t>
            </a:r>
            <a:r>
              <a:rPr lang="en-US" dirty="0" err="1"/>
              <a:t>a.out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To load with </a:t>
            </a:r>
            <a:r>
              <a:rPr lang="en-US" dirty="0" err="1"/>
              <a:t>ClamAV</a:t>
            </a:r>
            <a:r>
              <a:rPr lang="en-US" dirty="0"/>
              <a:t> add to database directory</a:t>
            </a:r>
          </a:p>
          <a:p>
            <a:pPr lvl="1"/>
            <a:r>
              <a:rPr lang="en-US" dirty="0"/>
              <a:t>/</a:t>
            </a:r>
            <a:r>
              <a:rPr lang="en-US" dirty="0" err="1"/>
              <a:t>var</a:t>
            </a:r>
            <a:r>
              <a:rPr lang="en-US" dirty="0"/>
              <a:t>/lib/</a:t>
            </a:r>
            <a:r>
              <a:rPr lang="en-US" dirty="0" err="1"/>
              <a:t>clamav</a:t>
            </a:r>
            <a:r>
              <a:rPr lang="en-US" dirty="0"/>
              <a:t> on </a:t>
            </a:r>
            <a:r>
              <a:rPr lang="en-US" dirty="0" err="1"/>
              <a:t>Remnux</a:t>
            </a:r>
            <a:r>
              <a:rPr lang="en-US" dirty="0"/>
              <a:t> 6</a:t>
            </a:r>
          </a:p>
          <a:p>
            <a:pPr lvl="1"/>
            <a:endParaRPr lang="en-US" dirty="0"/>
          </a:p>
          <a:p>
            <a:r>
              <a:rPr lang="en-US" dirty="0" err="1"/>
              <a:t>ClamAV</a:t>
            </a:r>
            <a:r>
              <a:rPr lang="en-US" dirty="0"/>
              <a:t> 0.98 supports SHA1 and SHA256 signatures</a:t>
            </a:r>
          </a:p>
          <a:p>
            <a:pPr lvl="1"/>
            <a:r>
              <a:rPr lang="en-US" dirty="0"/>
              <a:t>Same format, engine differentiates by hash length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63640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Anti-Virus: Body-based Signatures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Example: Your Name</a:t>
            </a:r>
          </a:p>
          <a:p>
            <a:pPr lvl="1"/>
            <a:r>
              <a:rPr lang="en-US" dirty="0"/>
              <a:t>Create ASCII-based signature based off custom EXE</a:t>
            </a:r>
          </a:p>
          <a:p>
            <a:pPr lvl="1"/>
            <a:r>
              <a:rPr lang="en-US" dirty="0"/>
              <a:t>Use </a:t>
            </a:r>
            <a:r>
              <a:rPr lang="en-US" dirty="0" err="1"/>
              <a:t>sigtool</a:t>
            </a:r>
            <a:r>
              <a:rPr lang="en-US" dirty="0"/>
              <a:t> with </a:t>
            </a:r>
            <a:r>
              <a:rPr lang="uk-UA" dirty="0"/>
              <a:t>--</a:t>
            </a:r>
            <a:r>
              <a:rPr lang="en-US" dirty="0"/>
              <a:t>hex-dump to generate hex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Build a properly formatted signature</a:t>
            </a:r>
          </a:p>
          <a:p>
            <a:pPr lvl="2"/>
            <a:r>
              <a:rPr lang="en-US" dirty="0" err="1"/>
              <a:t>SigName:Target:Offset:HexadecimalSignature</a:t>
            </a:r>
            <a:endParaRPr lang="en-US" dirty="0"/>
          </a:p>
          <a:p>
            <a:pPr lvl="2"/>
            <a:endParaRPr lang="en-US" dirty="0"/>
          </a:p>
          <a:p>
            <a:pPr lvl="2"/>
            <a:r>
              <a:rPr lang="en-US" dirty="0" err="1"/>
              <a:t>SigName</a:t>
            </a:r>
            <a:r>
              <a:rPr lang="en-US" dirty="0"/>
              <a:t> = Malware Name</a:t>
            </a:r>
          </a:p>
          <a:p>
            <a:pPr lvl="2"/>
            <a:r>
              <a:rPr lang="en-US" dirty="0"/>
              <a:t>Target = 0 any file, 1 PE, 2 OLE2, 3 HTML</a:t>
            </a:r>
            <a:r>
              <a:rPr lang="is-IS" dirty="0"/>
              <a:t>…</a:t>
            </a:r>
          </a:p>
          <a:p>
            <a:pPr lvl="2"/>
            <a:r>
              <a:rPr lang="is-IS" dirty="0"/>
              <a:t>Offset: Range of bytes to match in</a:t>
            </a:r>
          </a:p>
          <a:p>
            <a:pPr lvl="2"/>
            <a:r>
              <a:rPr lang="is-IS" dirty="0"/>
              <a:t>Hex Signature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Example:</a:t>
            </a:r>
          </a:p>
          <a:p>
            <a:pPr lvl="1"/>
            <a:r>
              <a:rPr lang="en-US" dirty="0"/>
              <a:t>HelloWorld:0:*:</a:t>
            </a:r>
            <a:r>
              <a:rPr lang="is-IS" dirty="0"/>
              <a:t>68656c6cf20??776f726c644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89927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Anti-Virus: </a:t>
            </a:r>
            <a:r>
              <a:rPr lang="en-US" dirty="0" err="1"/>
              <a:t>ClamAV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use custom signatures, put them in a file with .</a:t>
            </a:r>
            <a:r>
              <a:rPr lang="en-US" dirty="0" err="1"/>
              <a:t>ndb</a:t>
            </a:r>
            <a:r>
              <a:rPr lang="en-US" dirty="0"/>
              <a:t> extension</a:t>
            </a:r>
          </a:p>
          <a:p>
            <a:endParaRPr lang="en-US" dirty="0"/>
          </a:p>
          <a:p>
            <a:r>
              <a:rPr lang="en-US" dirty="0"/>
              <a:t>$ </a:t>
            </a:r>
            <a:r>
              <a:rPr lang="en-US" dirty="0" err="1"/>
              <a:t>clamscan</a:t>
            </a:r>
            <a:r>
              <a:rPr lang="en-US" dirty="0"/>
              <a:t> --d </a:t>
            </a:r>
            <a:r>
              <a:rPr lang="en-US" dirty="0" err="1"/>
              <a:t>custom_db.ndb</a:t>
            </a:r>
            <a:r>
              <a:rPr lang="en-US" dirty="0"/>
              <a:t> </a:t>
            </a:r>
            <a:r>
              <a:rPr lang="en-US" dirty="0" err="1"/>
              <a:t>file_name</a:t>
            </a:r>
            <a:endParaRPr lang="en-US" dirty="0"/>
          </a:p>
          <a:p>
            <a:endParaRPr lang="en-US" dirty="0"/>
          </a:p>
          <a:p>
            <a:r>
              <a:rPr lang="en-US" dirty="0"/>
              <a:t>Make use of wildcards in your signature to increase detection rate</a:t>
            </a:r>
          </a:p>
          <a:p>
            <a:pPr lvl="1"/>
            <a:r>
              <a:rPr lang="en-US" dirty="0"/>
              <a:t>??: wildcard for a single byte value 0 - FF</a:t>
            </a:r>
          </a:p>
          <a:p>
            <a:pPr lvl="1"/>
            <a:r>
              <a:rPr lang="en-US" dirty="0"/>
              <a:t>*: traditional wildcard, much broader (match any number of bytes)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Several others, similar to REGEXs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98960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Anti-Virus: </a:t>
            </a:r>
            <a:r>
              <a:rPr lang="en-US" dirty="0" err="1"/>
              <a:t>ClamAV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Custom Binary Signature</a:t>
            </a:r>
            <a:endParaRPr lang="sk-SK" dirty="0"/>
          </a:p>
          <a:p>
            <a:endParaRPr lang="sk-SK" dirty="0"/>
          </a:p>
          <a:p>
            <a:r>
              <a:rPr lang="sk-SK" dirty="0" err="1"/>
              <a:t>Disassembly</a:t>
            </a:r>
            <a:r>
              <a:rPr lang="sk-SK" dirty="0"/>
              <a:t> of </a:t>
            </a:r>
            <a:r>
              <a:rPr lang="sk-SK" dirty="0" err="1"/>
              <a:t>shellcode</a:t>
            </a:r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r>
              <a:rPr lang="sk-SK" dirty="0" err="1"/>
              <a:t>Create</a:t>
            </a:r>
            <a:r>
              <a:rPr lang="sk-SK" dirty="0"/>
              <a:t> a </a:t>
            </a:r>
            <a:r>
              <a:rPr lang="sk-SK" dirty="0" err="1"/>
              <a:t>binary</a:t>
            </a:r>
            <a:r>
              <a:rPr lang="sk-SK" dirty="0"/>
              <a:t> </a:t>
            </a:r>
            <a:r>
              <a:rPr lang="sk-SK" dirty="0" err="1"/>
              <a:t>signature</a:t>
            </a:r>
            <a:r>
              <a:rPr lang="sk-SK" dirty="0"/>
              <a:t>:</a:t>
            </a:r>
          </a:p>
          <a:p>
            <a:pPr lvl="1"/>
            <a:r>
              <a:rPr lang="sk-SK" dirty="0"/>
              <a:t>PayloadX:0:*:6631C9B947016780340AE9</a:t>
            </a:r>
            <a:br>
              <a:rPr lang="sk-SK" dirty="0"/>
            </a:br>
            <a:endParaRPr lang="sk-SK" dirty="0"/>
          </a:p>
        </p:txBody>
      </p:sp>
      <p:pic>
        <p:nvPicPr>
          <p:cNvPr id="4" name="Picture 3" title="Disassembl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51" y="3314700"/>
            <a:ext cx="8895849" cy="115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8700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8BB1C2-37EF-D248-B048-2CC78BF0A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What’s Left?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CFE812-7FE2-8243-968C-B57014897E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Dynamic analysis is also an important process – entire module dedicated to that</a:t>
            </a:r>
          </a:p>
          <a:p>
            <a:endParaRPr lang="en-US" dirty="0"/>
          </a:p>
          <a:p>
            <a:r>
              <a:rPr lang="en-US" dirty="0"/>
              <a:t>We haven’t discussed obfuscation and packing, which is very commonly used techniques amongst malware authors.</a:t>
            </a:r>
          </a:p>
          <a:p>
            <a:pPr lvl="1"/>
            <a:r>
              <a:rPr lang="en-US" dirty="0"/>
              <a:t>This is also given a dedicated module</a:t>
            </a:r>
          </a:p>
          <a:p>
            <a:pPr lvl="1"/>
            <a:endParaRPr lang="en-US" dirty="0"/>
          </a:p>
          <a:p>
            <a:r>
              <a:rPr lang="en-US" dirty="0"/>
              <a:t>Begin exploring more advanced techniques</a:t>
            </a:r>
          </a:p>
          <a:p>
            <a:pPr lvl="1"/>
            <a:r>
              <a:rPr lang="en-US" dirty="0"/>
              <a:t>Such as the use of IDA Pro (or other disassembler) </a:t>
            </a:r>
            <a:r>
              <a:rPr lang="en-US"/>
              <a:t>and assembly-level debuggers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18018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Summary</a:t>
            </a:r>
          </a:p>
        </p:txBody>
      </p:sp>
      <p:sp>
        <p:nvSpPr>
          <p:cNvPr id="210" name="Shape 210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indent="0" eaLnBrk="1" hangingPunct="1">
              <a:buNone/>
            </a:pPr>
            <a:r>
              <a:rPr lang="en-US" dirty="0"/>
              <a:t>Upon completion of this lesson, students will be able to:</a:t>
            </a:r>
            <a:br>
              <a:rPr lang="en-US" dirty="0"/>
            </a:br>
            <a:endParaRPr lang="en-US" dirty="0"/>
          </a:p>
          <a:p>
            <a:pPr marL="685800" lvl="1" indent="-342900" eaLnBrk="1" hangingPunct="1">
              <a:buFont typeface="+mj-lt"/>
              <a:buAutoNum type="arabicPeriod"/>
            </a:pPr>
            <a:r>
              <a:rPr lang="en-US" dirty="0"/>
              <a:t>Demonstrate the ability to use hashing utilities to identify a malicious sample.</a:t>
            </a:r>
            <a:br>
              <a:rPr lang="en-US" dirty="0"/>
            </a:br>
            <a:endParaRPr lang="en-US" dirty="0"/>
          </a:p>
          <a:p>
            <a:pPr marL="685800" lvl="1" indent="-342900" eaLnBrk="1" hangingPunct="1">
              <a:buFont typeface="+mj-lt"/>
              <a:buAutoNum type="arabicPeriod"/>
            </a:pPr>
            <a:r>
              <a:rPr lang="en-US" dirty="0"/>
              <a:t>Use string utilities on malicious samples to identify valuable data.</a:t>
            </a:r>
            <a:br>
              <a:rPr lang="en-US" dirty="0"/>
            </a:br>
            <a:endParaRPr lang="en-US" dirty="0"/>
          </a:p>
          <a:p>
            <a:pPr marL="685800" lvl="1" indent="-342900" eaLnBrk="1" hangingPunct="1">
              <a:buFont typeface="+mj-lt"/>
              <a:buAutoNum type="arabicPeriod"/>
            </a:pPr>
            <a:r>
              <a:rPr lang="en-US" dirty="0"/>
              <a:t>Experiment with anti-virus software to create signatures based off custom programs.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/>
              <a:t>What is Basic Static Analysis?</a:t>
            </a:r>
          </a:p>
        </p:txBody>
      </p:sp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Usually, the first step in performing analysis</a:t>
            </a:r>
          </a:p>
          <a:p>
            <a: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Static analysis: analyzing a program, it’s code and/or structure to determine its behavior</a:t>
            </a:r>
          </a:p>
          <a:p>
            <a:pPr marL="800100" lvl="1" indent="-228600">
              <a:spcBef>
                <a:spcPts val="0"/>
              </a:spcBef>
            </a:pPr>
            <a:r>
              <a:rPr lang="en-US" dirty="0"/>
              <a:t>This is done without executing the program</a:t>
            </a:r>
          </a:p>
          <a:p>
            <a:pPr marL="800100" lvl="1" indent="-228600">
              <a:spcBef>
                <a:spcPts val="0"/>
              </a:spcBef>
            </a:pPr>
            <a:endParaRPr lang="en-US" dirty="0"/>
          </a:p>
          <a:p>
            <a:pPr marL="457200" indent="-228600">
              <a:spcBef>
                <a:spcPts val="0"/>
              </a:spcBef>
            </a:pPr>
            <a:r>
              <a:rPr lang="en-US" dirty="0"/>
              <a:t>Several tools available to assist you in identifying useful information</a:t>
            </a:r>
          </a:p>
          <a:p>
            <a:pPr marL="800100" lvl="1" indent="-228600">
              <a:spcBef>
                <a:spcPts val="0"/>
              </a:spcBef>
            </a:pPr>
            <a:r>
              <a:rPr lang="en-US" dirty="0"/>
              <a:t>Be careful, some tools do in fact execute the sample</a:t>
            </a:r>
          </a:p>
          <a:p>
            <a:pPr marL="800100" lvl="1" indent="-228600">
              <a:spcBef>
                <a:spcPts val="0"/>
              </a:spcBef>
            </a:pPr>
            <a:endParaRPr lang="en-US" dirty="0"/>
          </a:p>
          <a:p>
            <a:pPr marL="457200" indent="-228600">
              <a:spcBef>
                <a:spcPts val="0"/>
              </a:spcBef>
            </a:pPr>
            <a:r>
              <a:rPr lang="en-US" dirty="0"/>
              <a:t>Common to use a variety of tools</a:t>
            </a:r>
          </a:p>
          <a:p>
            <a:pPr marL="800100" lvl="1" indent="-228600">
              <a:spcBef>
                <a:spcPts val="0"/>
              </a:spcBef>
            </a:pPr>
            <a:r>
              <a:rPr lang="en-US" dirty="0"/>
              <a:t>The type of information you are looking for will dictate what approach to use</a:t>
            </a:r>
          </a:p>
          <a:p>
            <a:pPr marL="13335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/>
              <a:t>Hashing</a:t>
            </a:r>
          </a:p>
        </p:txBody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457200" marR="0" lvl="0" indent="-3619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</a:pPr>
            <a:r>
              <a:rPr lang="en-US" dirty="0"/>
              <a:t>Common method used to uniquely identify malware (or any file type)</a:t>
            </a:r>
          </a:p>
          <a:p>
            <a:pPr marL="800100" lvl="1" indent="-361950">
              <a:spcBef>
                <a:spcPts val="0"/>
              </a:spcBef>
              <a:buFont typeface="Calibri"/>
            </a:pPr>
            <a:r>
              <a:rPr lang="en-US" dirty="0"/>
              <a:t>Creates a unique, one-way signature based on binary content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457200" lvl="0" indent="-228600" rtl="0">
              <a:spcBef>
                <a:spcPts val="0"/>
              </a:spcBef>
            </a:pPr>
            <a:r>
              <a:rPr lang="en-US" dirty="0"/>
              <a:t>Utilities are available on most platforms</a:t>
            </a:r>
          </a:p>
          <a:p>
            <a:pPr marL="800100" lvl="1" indent="-228600">
              <a:spcBef>
                <a:spcPts val="0"/>
              </a:spcBef>
            </a:pPr>
            <a:r>
              <a:rPr lang="en-US" dirty="0"/>
              <a:t>*nix in the terminal </a:t>
            </a:r>
            <a:r>
              <a:rPr lang="mr-IN" dirty="0"/>
              <a:t>–</a:t>
            </a:r>
            <a:r>
              <a:rPr lang="en-US" dirty="0"/>
              <a:t> md5sum</a:t>
            </a:r>
          </a:p>
          <a:p>
            <a:pPr marL="800100" lvl="1" indent="-228600">
              <a:spcBef>
                <a:spcPts val="0"/>
              </a:spcBef>
            </a:pPr>
            <a:r>
              <a:rPr lang="en-US" dirty="0"/>
              <a:t>Windows </a:t>
            </a:r>
            <a:r>
              <a:rPr lang="mr-IN" dirty="0"/>
              <a:t>–</a:t>
            </a:r>
            <a:r>
              <a:rPr lang="en-US" dirty="0"/>
              <a:t> PowerShell or projects such as Cygwin</a:t>
            </a:r>
          </a:p>
          <a:p>
            <a:pPr marL="800100" lvl="1" indent="-228600">
              <a:spcBef>
                <a:spcPts val="0"/>
              </a:spcBef>
            </a:pPr>
            <a:endParaRPr lang="en-US" dirty="0"/>
          </a:p>
          <a:p>
            <a:pPr marL="457200" indent="-228600">
              <a:spcBef>
                <a:spcPts val="0"/>
              </a:spcBef>
            </a:pPr>
            <a:r>
              <a:rPr lang="en-US" dirty="0"/>
              <a:t>Can also utilize online sources to create hashes</a:t>
            </a:r>
          </a:p>
          <a:p>
            <a:pPr marL="800100" lvl="1" indent="-228600">
              <a:spcBef>
                <a:spcPts val="0"/>
              </a:spcBef>
            </a:pPr>
            <a:r>
              <a:rPr lang="en-US" dirty="0"/>
              <a:t>Be careful where you upload your files though</a:t>
            </a:r>
          </a:p>
          <a:p>
            <a:pPr marL="800100" lvl="1" indent="-228600">
              <a:spcBef>
                <a:spcPts val="0"/>
              </a:spcBef>
            </a:pPr>
            <a:endParaRPr lang="en-US" dirty="0"/>
          </a:p>
          <a:p>
            <a:pPr marL="457200" indent="-228600">
              <a:spcBef>
                <a:spcPts val="0"/>
              </a:spcBef>
            </a:pPr>
            <a:r>
              <a:rPr lang="en-US" dirty="0"/>
              <a:t>Goal is to generate a signature to help identify related samples, previous work (OSINT), search  your network</a:t>
            </a:r>
          </a:p>
          <a:p>
            <a:pPr marL="457200" indent="-228600">
              <a:spcBef>
                <a:spcPts val="0"/>
              </a:spcBef>
            </a:pPr>
            <a:endParaRPr lang="en-US" dirty="0"/>
          </a:p>
          <a:p>
            <a:pPr marL="457200" indent="-228600">
              <a:spcBef>
                <a:spcPts val="0"/>
              </a:spcBef>
            </a:pPr>
            <a:r>
              <a:rPr lang="en-US" dirty="0"/>
              <a:t>MD5, SHA1, SHA2 are common hashing algorithms to use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Hashing on </a:t>
            </a:r>
            <a:r>
              <a:rPr lang="en-US" dirty="0" err="1"/>
              <a:t>REMnux</a:t>
            </a:r>
            <a:endParaRPr lang="en-US" dirty="0"/>
          </a:p>
        </p:txBody>
      </p:sp>
      <p:pic>
        <p:nvPicPr>
          <p:cNvPr id="4" name="Picture 3" title="md5sum on REMnux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9637" y="1584250"/>
            <a:ext cx="6759963" cy="4644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468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/>
              <a:t>Hashing with PowerShell</a:t>
            </a:r>
          </a:p>
        </p:txBody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Opening PowerShell</a:t>
            </a:r>
          </a:p>
          <a:p>
            <a:pPr marL="914400" marR="0" lvl="1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Windows + R</a:t>
            </a:r>
          </a:p>
          <a:p>
            <a:pPr marL="914400" marR="0" lvl="1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Type, </a:t>
            </a:r>
            <a:r>
              <a:rPr lang="en-US" dirty="0" err="1"/>
              <a:t>powershell</a:t>
            </a:r>
            <a:endParaRPr lang="en-US" dirty="0"/>
          </a:p>
          <a:p>
            <a:pPr marL="914400" marR="0" lvl="1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Enter</a:t>
            </a:r>
          </a:p>
          <a:p>
            <a:pPr marL="457200"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Enter the following:</a:t>
            </a:r>
          </a:p>
          <a:p>
            <a:pPr marL="914400" marR="0" lvl="1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 err="1"/>
              <a:t>gci</a:t>
            </a:r>
            <a:r>
              <a:rPr lang="en-US" dirty="0"/>
              <a:t> -</a:t>
            </a:r>
            <a:r>
              <a:rPr lang="en-US" dirty="0" err="1"/>
              <a:t>Recurse</a:t>
            </a:r>
            <a:r>
              <a:rPr lang="en-US" dirty="0"/>
              <a:t> | select </a:t>
            </a:r>
            <a:r>
              <a:rPr lang="en-US" dirty="0" err="1"/>
              <a:t>FullName</a:t>
            </a:r>
            <a:r>
              <a:rPr lang="en-US" dirty="0"/>
              <a:t> | %{get-</a:t>
            </a:r>
            <a:r>
              <a:rPr lang="en-US" dirty="0" err="1"/>
              <a:t>Filehash</a:t>
            </a:r>
            <a:r>
              <a:rPr lang="en-US" dirty="0"/>
              <a:t> -Algorithm md5 -Path $_.</a:t>
            </a:r>
            <a:r>
              <a:rPr lang="en-US" dirty="0" err="1"/>
              <a:t>FullName</a:t>
            </a:r>
            <a:r>
              <a:rPr lang="en-US" dirty="0"/>
              <a:t> ; get-</a:t>
            </a:r>
            <a:r>
              <a:rPr lang="en-US" dirty="0" err="1"/>
              <a:t>FileHash</a:t>
            </a:r>
            <a:r>
              <a:rPr lang="en-US" dirty="0"/>
              <a:t> -Algorithm sha1 -Path $_.</a:t>
            </a:r>
            <a:r>
              <a:rPr lang="en-US" dirty="0" err="1"/>
              <a:t>FullName</a:t>
            </a:r>
            <a:r>
              <a:rPr lang="en-US" dirty="0"/>
              <a:t>} | format-list</a:t>
            </a:r>
          </a:p>
          <a:p>
            <a:pPr marL="1371600" marR="0" lvl="2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“</a:t>
            </a:r>
            <a:r>
              <a:rPr lang="en-US" dirty="0" err="1"/>
              <a:t>gci</a:t>
            </a:r>
            <a:r>
              <a:rPr lang="en-US" dirty="0"/>
              <a:t> -</a:t>
            </a:r>
            <a:r>
              <a:rPr lang="en-US" dirty="0" err="1"/>
              <a:t>Recurse</a:t>
            </a:r>
            <a:r>
              <a:rPr lang="en-US" dirty="0"/>
              <a:t>” grabs all items, plus child items from the working directory</a:t>
            </a:r>
          </a:p>
          <a:p>
            <a:pPr marL="1371600" marR="0" lvl="2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“select </a:t>
            </a:r>
            <a:r>
              <a:rPr lang="en-US" dirty="0" err="1"/>
              <a:t>FullName</a:t>
            </a:r>
            <a:r>
              <a:rPr lang="en-US" dirty="0"/>
              <a:t>” returns the full item name</a:t>
            </a:r>
          </a:p>
          <a:p>
            <a:pPr marL="1371600" marR="0" lvl="2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“get-</a:t>
            </a:r>
            <a:r>
              <a:rPr lang="en-US" dirty="0" err="1"/>
              <a:t>Filehash</a:t>
            </a:r>
            <a:r>
              <a:rPr lang="en-US" dirty="0"/>
              <a:t> -Algorithm md5” returns the md5 hash</a:t>
            </a:r>
          </a:p>
          <a:p>
            <a:pPr marL="1371600" lvl="2" indent="-228600" rtl="0">
              <a:spcBef>
                <a:spcPts val="0"/>
              </a:spcBef>
            </a:pPr>
            <a:r>
              <a:rPr lang="en-US" dirty="0"/>
              <a:t>“get-</a:t>
            </a:r>
            <a:r>
              <a:rPr lang="en-US" dirty="0" err="1"/>
              <a:t>Filehash</a:t>
            </a:r>
            <a:r>
              <a:rPr lang="en-US" dirty="0"/>
              <a:t> -Algorithm sha1” returns the sha1 hash</a:t>
            </a:r>
          </a:p>
          <a:p>
            <a:pPr marL="1371600" lvl="2" indent="-228600" rtl="0">
              <a:spcBef>
                <a:spcPts val="0"/>
              </a:spcBef>
            </a:pPr>
            <a:r>
              <a:rPr lang="en-US" dirty="0"/>
              <a:t>“format-list” prints it out neatly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/>
              <a:t>Hashing with PowerShell</a:t>
            </a:r>
          </a:p>
        </p:txBody>
      </p:sp>
      <p:pic>
        <p:nvPicPr>
          <p:cNvPr id="104" name="Shape 104" title="hashinng with powershell"/>
          <p:cNvPicPr preferRelativeResize="0"/>
          <p:nvPr/>
        </p:nvPicPr>
        <p:blipFill rotWithShape="1">
          <a:blip r:embed="rId3">
            <a:alphaModFix/>
          </a:blip>
          <a:srcRect l="766" t="54862" r="2805" b="8065"/>
          <a:stretch/>
        </p:blipFill>
        <p:spPr>
          <a:xfrm>
            <a:off x="295275" y="2349500"/>
            <a:ext cx="8553450" cy="2705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Hash Sources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Import hash (IMPHASH)</a:t>
            </a:r>
          </a:p>
          <a:p>
            <a:pPr lvl="1"/>
            <a:r>
              <a:rPr lang="en-US" dirty="0"/>
              <a:t>Hash based off libraries imported and their order</a:t>
            </a:r>
          </a:p>
          <a:p>
            <a:pPr lvl="1"/>
            <a:endParaRPr lang="en-US" dirty="0"/>
          </a:p>
          <a:p>
            <a:r>
              <a:rPr lang="en-US" dirty="0" err="1"/>
              <a:t>SSDeep</a:t>
            </a:r>
            <a:endParaRPr lang="en-US" dirty="0"/>
          </a:p>
          <a:p>
            <a:pPr lvl="1"/>
            <a:r>
              <a:rPr lang="en-US" dirty="0"/>
              <a:t>fuzzy hashes </a:t>
            </a:r>
            <a:r>
              <a:rPr lang="mr-IN" dirty="0"/>
              <a:t>–</a:t>
            </a:r>
            <a:r>
              <a:rPr lang="en-US" dirty="0"/>
              <a:t> expands hash based signature matching</a:t>
            </a:r>
          </a:p>
          <a:p>
            <a:endParaRPr lang="en-US" dirty="0"/>
          </a:p>
          <a:p>
            <a:r>
              <a:rPr lang="en-US" dirty="0" err="1"/>
              <a:t>Authentihash</a:t>
            </a:r>
            <a:endParaRPr lang="en-US" dirty="0"/>
          </a:p>
          <a:p>
            <a:pPr lvl="1"/>
            <a:r>
              <a:rPr lang="en-US" dirty="0"/>
              <a:t>Code signing information</a:t>
            </a:r>
          </a:p>
          <a:p>
            <a:endParaRPr lang="en-US" dirty="0"/>
          </a:p>
          <a:p>
            <a:r>
              <a:rPr lang="en-US" dirty="0" err="1"/>
              <a:t>TRiD</a:t>
            </a:r>
            <a:endParaRPr lang="en-US" dirty="0"/>
          </a:p>
          <a:p>
            <a:pPr lvl="1"/>
            <a:r>
              <a:rPr lang="en-US" dirty="0"/>
              <a:t>Possible file identification types </a:t>
            </a:r>
            <a:r>
              <a:rPr lang="mr-IN" dirty="0"/>
              <a:t>–</a:t>
            </a:r>
            <a:r>
              <a:rPr lang="en-US" dirty="0"/>
              <a:t> utilizes a database for signature matching</a:t>
            </a:r>
          </a:p>
        </p:txBody>
      </p:sp>
    </p:spTree>
    <p:extLst>
      <p:ext uri="{BB962C8B-B14F-4D97-AF65-F5344CB8AC3E}">
        <p14:creationId xmlns:p14="http://schemas.microsoft.com/office/powerpoint/2010/main" val="8671154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/>
              <a:t>Strings</a:t>
            </a:r>
          </a:p>
        </p:txBody>
      </p:sp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457200" marR="0" lvl="0" indent="-3619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</a:pPr>
            <a:r>
              <a:rPr lang="en-US" dirty="0"/>
              <a:t>A string is a sequence of printable characters</a:t>
            </a:r>
          </a:p>
          <a:p>
            <a:pPr marL="800100" lvl="1" indent="-361950">
              <a:spcBef>
                <a:spcPts val="0"/>
              </a:spcBef>
              <a:buFont typeface="Calibri"/>
            </a:pPr>
            <a:r>
              <a:rPr lang="en-US" dirty="0"/>
              <a:t>Are defined by a numerical value</a:t>
            </a:r>
          </a:p>
          <a:p>
            <a:pPr marL="800100" lvl="1" indent="-361950">
              <a:spcBef>
                <a:spcPts val="0"/>
              </a:spcBef>
              <a:buFont typeface="Calibri"/>
            </a:pPr>
            <a:endParaRPr lang="en-US" dirty="0"/>
          </a:p>
          <a:p>
            <a:pPr marL="457200" indent="-361950">
              <a:spcBef>
                <a:spcPts val="0"/>
              </a:spcBef>
              <a:buFont typeface="Calibri"/>
            </a:pPr>
            <a:r>
              <a:rPr lang="en-US" dirty="0"/>
              <a:t>Utility works by searching for values in this range and printing until a null-byte is encountered</a:t>
            </a:r>
          </a:p>
          <a:p>
            <a:pPr marL="800100" lvl="1" indent="-361950">
              <a:spcBef>
                <a:spcPts val="0"/>
              </a:spcBef>
              <a:buFont typeface="Calibri"/>
            </a:pPr>
            <a:r>
              <a:rPr lang="en-US" dirty="0"/>
              <a:t>Utility will often print out a lot of meaningless strings due to this</a:t>
            </a:r>
          </a:p>
          <a:p>
            <a:pPr marL="800100" lvl="1" indent="-361950">
              <a:spcBef>
                <a:spcPts val="0"/>
              </a:spcBef>
              <a:buFont typeface="Calibri"/>
            </a:pPr>
            <a:r>
              <a:rPr lang="en-US" dirty="0"/>
              <a:t>Has no idea what is a valid string and what is data/code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Strings within a program can’t always be read</a:t>
            </a:r>
          </a:p>
          <a:p>
            <a:pPr marL="914400" marR="0" lvl="1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They can be obfuscated or packed</a:t>
            </a:r>
          </a:p>
          <a:p>
            <a:pPr marL="914400" marR="0" lvl="1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dirty="0"/>
          </a:p>
          <a:p>
            <a: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There are mainly two formats used to store strings</a:t>
            </a:r>
          </a:p>
          <a:p>
            <a:pPr marL="914400" marR="0" lvl="1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ASCII and Unicode</a:t>
            </a:r>
          </a:p>
          <a:p>
            <a:pPr marL="914400" marR="0" lvl="1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The format defines how you can search for strings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P_C5Modules_CC_License_standard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1472</TotalTime>
  <Words>1259</Words>
  <Application>Microsoft Macintosh PowerPoint</Application>
  <PresentationFormat>On-screen Show (4:3)</PresentationFormat>
  <Paragraphs>229</Paragraphs>
  <Slides>28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Arial</vt:lpstr>
      <vt:lpstr>Calibri</vt:lpstr>
      <vt:lpstr>PP_C5Modules_CC_License_standard</vt:lpstr>
      <vt:lpstr>Basic Static Analysis</vt:lpstr>
      <vt:lpstr>Learning Outcomes</vt:lpstr>
      <vt:lpstr>What is Basic Static Analysis?</vt:lpstr>
      <vt:lpstr>Hashing</vt:lpstr>
      <vt:lpstr>Hashing on REMnux</vt:lpstr>
      <vt:lpstr>Hashing with PowerShell</vt:lpstr>
      <vt:lpstr>Hashing with PowerShell</vt:lpstr>
      <vt:lpstr>Other Hash Sources</vt:lpstr>
      <vt:lpstr>Strings</vt:lpstr>
      <vt:lpstr>Strings</vt:lpstr>
      <vt:lpstr>Strings</vt:lpstr>
      <vt:lpstr>Strings Example</vt:lpstr>
      <vt:lpstr>Strings with IDA Free/Demo</vt:lpstr>
      <vt:lpstr>Anti-Virus</vt:lpstr>
      <vt:lpstr>VirusTotal</vt:lpstr>
      <vt:lpstr>Anti-Virus: VirusTotal</vt:lpstr>
      <vt:lpstr>Anti-Virus: VirusTotal</vt:lpstr>
      <vt:lpstr>Anti-Virus: ClamAV</vt:lpstr>
      <vt:lpstr>Anti-Virus: ClamAV</vt:lpstr>
      <vt:lpstr>Anti-Virus: ClamAV</vt:lpstr>
      <vt:lpstr>Anti-Virus: ClamAV</vt:lpstr>
      <vt:lpstr>Anti-Virus: Signature Formats</vt:lpstr>
      <vt:lpstr>Anti-Virus: Create Hash Signature</vt:lpstr>
      <vt:lpstr>Anti-Virus: Body-based Signatures</vt:lpstr>
      <vt:lpstr>Anti-Virus: ClamAV</vt:lpstr>
      <vt:lpstr>Anti-Virus: ClamAV</vt:lpstr>
      <vt:lpstr>What’s Left?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Malware Analysis</dc:title>
  <cp:lastModifiedBy>Depuy, Julia</cp:lastModifiedBy>
  <cp:revision>41</cp:revision>
  <dcterms:modified xsi:type="dcterms:W3CDTF">2023-01-25T19:46:28Z</dcterms:modified>
</cp:coreProperties>
</file>