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25"/>
  </p:notesMasterIdLst>
  <p:sldIdLst>
    <p:sldId id="256" r:id="rId2"/>
    <p:sldId id="303" r:id="rId3"/>
    <p:sldId id="268" r:id="rId4"/>
    <p:sldId id="261" r:id="rId5"/>
    <p:sldId id="308" r:id="rId6"/>
    <p:sldId id="269" r:id="rId7"/>
    <p:sldId id="270" r:id="rId8"/>
    <p:sldId id="271" r:id="rId9"/>
    <p:sldId id="272" r:id="rId10"/>
    <p:sldId id="306" r:id="rId11"/>
    <p:sldId id="307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05" r:id="rId24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0" autoAdjust="0"/>
    <p:restoredTop sz="81854" autoAdjust="0"/>
  </p:normalViewPr>
  <p:slideViewPr>
    <p:cSldViewPr snapToGrid="0" snapToObjects="1">
      <p:cViewPr varScale="1">
        <p:scale>
          <a:sx n="121" d="100"/>
          <a:sy n="121" d="100"/>
        </p:scale>
        <p:origin x="192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7/26/18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technet.microsoft.com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-us/</a:t>
            </a:r>
            <a:r>
              <a:rPr lang="en-US" dirty="0" err="1"/>
              <a:t>sysinternals</a:t>
            </a:r>
            <a:r>
              <a:rPr lang="en-US" dirty="0"/>
              <a:t>/</a:t>
            </a:r>
            <a:r>
              <a:rPr lang="en-US" dirty="0" err="1"/>
              <a:t>processmonitor.aspx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BE4BD-3144-4B46-ADA3-7DB3A514E1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3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sz="3300" dirty="0"/>
            </a:br>
            <a:br>
              <a:rPr sz="3300" dirty="0"/>
            </a:br>
            <a:r>
              <a:rPr lang="en-US" sz="3300" dirty="0"/>
              <a:t>Monitoring Network Activity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465798" y="4890499"/>
            <a:ext cx="5147353" cy="534256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Module 09: Monitoring Tools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359D9-9767-4714-A379-C2C0315F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ApateDNS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45B07-1519-43B3-9637-1D7F9E6AA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effective tool</a:t>
            </a:r>
          </a:p>
          <a:p>
            <a:endParaRPr lang="en-US" dirty="0"/>
          </a:p>
          <a:p>
            <a:r>
              <a:rPr lang="en-US" dirty="0"/>
              <a:t>Free tool from </a:t>
            </a:r>
            <a:r>
              <a:rPr lang="en-US" dirty="0" err="1"/>
              <a:t>Mandiant</a:t>
            </a:r>
            <a:endParaRPr lang="en-US" dirty="0"/>
          </a:p>
          <a:p>
            <a:endParaRPr lang="en-US" dirty="0"/>
          </a:p>
          <a:p>
            <a:r>
              <a:rPr lang="en-US" dirty="0"/>
              <a:t>One of the quickest and easiest ways to see DNS requests made on a system</a:t>
            </a:r>
          </a:p>
          <a:p>
            <a:pPr lvl="1"/>
            <a:r>
              <a:rPr lang="en-US" dirty="0"/>
              <a:t>Redirects all requests being made</a:t>
            </a:r>
          </a:p>
          <a:p>
            <a:pPr lvl="1"/>
            <a:r>
              <a:rPr lang="en-US" dirty="0"/>
              <a:t>Only DNS, will leave some gaps …</a:t>
            </a:r>
          </a:p>
          <a:p>
            <a:pPr lvl="1"/>
            <a:endParaRPr lang="en-US" dirty="0"/>
          </a:p>
          <a:p>
            <a:r>
              <a:rPr lang="en-US" dirty="0"/>
              <a:t>I’ll be redirecting to localhost for the demo, you can also redirect to other IP’s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31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FCE8E-37DB-4247-8EE4-C3813ACE7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ApateDNS</a:t>
            </a:r>
            <a:endParaRPr lang="en-US" dirty="0"/>
          </a:p>
        </p:txBody>
      </p:sp>
      <p:pic>
        <p:nvPicPr>
          <p:cNvPr id="4" name="Content Placeholder 3" title="ApateDNS">
            <a:extLst>
              <a:ext uri="{FF2B5EF4-FFF2-40B4-BE49-F238E27FC236}">
                <a16:creationId xmlns:a16="http://schemas.microsoft.com/office/drawing/2014/main" id="{D38EA78B-9B14-410D-BE30-7C5962D742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0" t="9293" r="10191" b="46956"/>
          <a:stretch/>
        </p:blipFill>
        <p:spPr>
          <a:xfrm>
            <a:off x="1540789" y="1603120"/>
            <a:ext cx="6062421" cy="4529912"/>
          </a:xfrm>
        </p:spPr>
      </p:pic>
      <p:sp>
        <p:nvSpPr>
          <p:cNvPr id="5" name="Arrow: Left 4" title="Left Arrow">
            <a:extLst>
              <a:ext uri="{FF2B5EF4-FFF2-40B4-BE49-F238E27FC236}">
                <a16:creationId xmlns:a16="http://schemas.microsoft.com/office/drawing/2014/main" id="{ECF6AE79-7387-4267-B50C-6889F0BA0BC7}"/>
              </a:ext>
            </a:extLst>
          </p:cNvPr>
          <p:cNvSpPr/>
          <p:nvPr/>
        </p:nvSpPr>
        <p:spPr>
          <a:xfrm>
            <a:off x="7283371" y="5369361"/>
            <a:ext cx="400692" cy="3287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69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58387-6871-4D04-BD4D-EC6DB5E06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w/ IDA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AAE01-7E8B-4A85-B3B1-1A4F63DF33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Static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DGA Function Graph</a:t>
            </a:r>
          </a:p>
        </p:txBody>
      </p:sp>
      <p:pic>
        <p:nvPicPr>
          <p:cNvPr id="4" name="Picture 3" title="IDA Graph Overview">
            <a:extLst>
              <a:ext uri="{FF2B5EF4-FFF2-40B4-BE49-F238E27FC236}">
                <a16:creationId xmlns:a16="http://schemas.microsoft.com/office/drawing/2014/main" id="{D8783509-B5A4-4533-9CEC-8A8C438248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t="69708" r="77311" b="7134"/>
          <a:stretch/>
        </p:blipFill>
        <p:spPr>
          <a:xfrm>
            <a:off x="628650" y="2263938"/>
            <a:ext cx="3042371" cy="2763255"/>
          </a:xfrm>
          <a:prstGeom prst="rect">
            <a:avLst/>
          </a:prstGeom>
        </p:spPr>
      </p:pic>
      <p:pic>
        <p:nvPicPr>
          <p:cNvPr id="5" name="Picture 4" title="IDA Pro Disassembly">
            <a:extLst>
              <a:ext uri="{FF2B5EF4-FFF2-40B4-BE49-F238E27FC236}">
                <a16:creationId xmlns:a16="http://schemas.microsoft.com/office/drawing/2014/main" id="{02E290D2-BA82-487A-8E3D-BFE86AFEBD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7" t="13333" r="26251" b="8772"/>
          <a:stretch/>
        </p:blipFill>
        <p:spPr>
          <a:xfrm>
            <a:off x="6609627" y="365126"/>
            <a:ext cx="1905723" cy="3846095"/>
          </a:xfrm>
          <a:prstGeom prst="rect">
            <a:avLst/>
          </a:prstGeom>
        </p:spPr>
      </p:pic>
      <p:pic>
        <p:nvPicPr>
          <p:cNvPr id="6" name="Picture 5" title="IDA Pro Disassembly">
            <a:extLst>
              <a:ext uri="{FF2B5EF4-FFF2-40B4-BE49-F238E27FC236}">
                <a16:creationId xmlns:a16="http://schemas.microsoft.com/office/drawing/2014/main" id="{6FA650D6-3F51-42B7-BD7E-3CC961014B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0" t="19181" r="25014" b="64211"/>
          <a:stretch/>
        </p:blipFill>
        <p:spPr>
          <a:xfrm>
            <a:off x="3840552" y="4698308"/>
            <a:ext cx="5049145" cy="176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913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DE289-9B59-47F8-94EE-FBAB24868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DNS w/ </a:t>
            </a:r>
            <a:r>
              <a:rPr lang="en-US" dirty="0" err="1"/>
              <a:t>ApateDNS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1B801-E0B5-46CB-89D4-35D6A9A07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title="ApateDNS Results">
            <a:extLst>
              <a:ext uri="{FF2B5EF4-FFF2-40B4-BE49-F238E27FC236}">
                <a16:creationId xmlns:a16="http://schemas.microsoft.com/office/drawing/2014/main" id="{0E5925F5-EF98-4A01-8E46-CB340B3752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1" t="9950" r="10789" b="67372"/>
          <a:stretch/>
        </p:blipFill>
        <p:spPr bwMode="auto">
          <a:xfrm>
            <a:off x="185611" y="1732547"/>
            <a:ext cx="8772778" cy="341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381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5193B-001E-4D2D-9ED8-3DFFD3586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Sniffing w/ Wireshark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253FE-548F-4317-83F9-C4EF99E32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Wireshark is open source, intercepts and logs network traffic</a:t>
            </a:r>
          </a:p>
          <a:p>
            <a:endParaRPr lang="en-US" dirty="0"/>
          </a:p>
          <a:p>
            <a:r>
              <a:rPr lang="en-US" dirty="0"/>
              <a:t>Has four primary parts:</a:t>
            </a:r>
          </a:p>
          <a:p>
            <a:pPr lvl="1"/>
            <a:r>
              <a:rPr lang="en-US" dirty="0"/>
              <a:t>Filter box</a:t>
            </a:r>
          </a:p>
          <a:p>
            <a:pPr lvl="1"/>
            <a:r>
              <a:rPr lang="en-US" dirty="0"/>
              <a:t>Packet listing window</a:t>
            </a:r>
          </a:p>
          <a:p>
            <a:pPr lvl="1"/>
            <a:r>
              <a:rPr lang="en-US" dirty="0"/>
              <a:t>Packet detail window</a:t>
            </a:r>
          </a:p>
          <a:p>
            <a:pPr lvl="1"/>
            <a:r>
              <a:rPr lang="en-US" dirty="0"/>
              <a:t>Hex window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280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01BCD-37A1-439E-B29E-1C9B87C63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</a:t>
            </a:r>
          </a:p>
        </p:txBody>
      </p:sp>
      <p:pic>
        <p:nvPicPr>
          <p:cNvPr id="4" name="Content Placeholder 3" title="Wireshark">
            <a:extLst>
              <a:ext uri="{FF2B5EF4-FFF2-40B4-BE49-F238E27FC236}">
                <a16:creationId xmlns:a16="http://schemas.microsoft.com/office/drawing/2014/main" id="{F2B1A2E0-D829-42E2-A8D3-0204693B36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5" t="21135" r="15578" b="28865"/>
          <a:stretch/>
        </p:blipFill>
        <p:spPr>
          <a:xfrm>
            <a:off x="1379528" y="1372478"/>
            <a:ext cx="6384944" cy="4926403"/>
          </a:xfrm>
        </p:spPr>
      </p:pic>
    </p:spTree>
    <p:extLst>
      <p:ext uri="{BB962C8B-B14F-4D97-AF65-F5344CB8AC3E}">
        <p14:creationId xmlns:p14="http://schemas.microsoft.com/office/powerpoint/2010/main" val="847279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ECB4D-A4CE-4E3C-9204-09FC5FB7E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D524B-24C5-42C1-81AF-26C78D870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a variety of protocols: DNS, TCP, ARP,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You’ll  need to use the filters to sift through what’s important</a:t>
            </a:r>
          </a:p>
          <a:p>
            <a:pPr lvl="1"/>
            <a:r>
              <a:rPr lang="en-US" dirty="0"/>
              <a:t>Filters can take some time to learn</a:t>
            </a:r>
          </a:p>
          <a:p>
            <a:pPr lvl="1"/>
            <a:endParaRPr lang="en-US" dirty="0"/>
          </a:p>
          <a:p>
            <a:r>
              <a:rPr lang="en-US" dirty="0"/>
              <a:t>You can also follow a TCP stream, very helpful to see the data communicated</a:t>
            </a:r>
          </a:p>
          <a:p>
            <a:pPr lvl="1"/>
            <a:r>
              <a:rPr lang="en-US" dirty="0"/>
              <a:t>Right-click on any TCP packet </a:t>
            </a:r>
            <a:r>
              <a:rPr lang="en-US" b="1" dirty="0"/>
              <a:t>Follow TCP 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554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F6DF4-3D58-42CB-BE16-A085CD837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 - DNS</a:t>
            </a:r>
          </a:p>
        </p:txBody>
      </p:sp>
      <p:pic>
        <p:nvPicPr>
          <p:cNvPr id="4" name="Content Placeholder 3" title="Wireshark Packet Capture">
            <a:extLst>
              <a:ext uri="{FF2B5EF4-FFF2-40B4-BE49-F238E27FC236}">
                <a16:creationId xmlns:a16="http://schemas.microsoft.com/office/drawing/2014/main" id="{A8AD65FA-AF6E-42F6-8F12-5E1E183198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9" t="29358" r="8394" b="57155"/>
          <a:stretch/>
        </p:blipFill>
        <p:spPr bwMode="auto">
          <a:xfrm>
            <a:off x="164725" y="1524000"/>
            <a:ext cx="8814549" cy="141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title="Wireshark Packet Capture">
            <a:extLst>
              <a:ext uri="{FF2B5EF4-FFF2-40B4-BE49-F238E27FC236}">
                <a16:creationId xmlns:a16="http://schemas.microsoft.com/office/drawing/2014/main" id="{F6259E0A-62E7-4BAB-954D-B83E7BE855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43" t="34607" r="15367" b="61102"/>
          <a:stretch/>
        </p:blipFill>
        <p:spPr>
          <a:xfrm>
            <a:off x="1336048" y="3254796"/>
            <a:ext cx="6471901" cy="577068"/>
          </a:xfrm>
          <a:prstGeom prst="rect">
            <a:avLst/>
          </a:prstGeom>
        </p:spPr>
      </p:pic>
      <p:pic>
        <p:nvPicPr>
          <p:cNvPr id="6" name="Content Placeholder 3" title="Wireshark Packet Capture">
            <a:extLst>
              <a:ext uri="{FF2B5EF4-FFF2-40B4-BE49-F238E27FC236}">
                <a16:creationId xmlns:a16="http://schemas.microsoft.com/office/drawing/2014/main" id="{D6A132EE-7776-4003-9278-496BAD3C49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0" t="29358" r="58872" b="57155"/>
          <a:stretch/>
        </p:blipFill>
        <p:spPr>
          <a:xfrm>
            <a:off x="2478503" y="4094578"/>
            <a:ext cx="4186989" cy="215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91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2CCE-31BA-459A-A83A-D1593B92D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 - TCP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A527A-5310-4CFF-A4F9-A681E4FE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title="Wireshark Packet Capture">
            <a:extLst>
              <a:ext uri="{FF2B5EF4-FFF2-40B4-BE49-F238E27FC236}">
                <a16:creationId xmlns:a16="http://schemas.microsoft.com/office/drawing/2014/main" id="{AD7E156E-91FE-45B3-8ECC-0E6A17370F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9" t="20806" r="15578" b="55181"/>
          <a:stretch/>
        </p:blipFill>
        <p:spPr bwMode="auto">
          <a:xfrm>
            <a:off x="130204" y="1965427"/>
            <a:ext cx="8883591" cy="280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6617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80D32-2BDE-4565-BAD4-72251D933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Wireshark: Follow TCP Stream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462A8-BC64-4693-AFBC-6EC50335A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title="Wireshark Packet Capture">
            <a:extLst>
              <a:ext uri="{FF2B5EF4-FFF2-40B4-BE49-F238E27FC236}">
                <a16:creationId xmlns:a16="http://schemas.microsoft.com/office/drawing/2014/main" id="{021EA1B1-74A2-4CC5-A323-17C1167C19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8" t="12582" r="22163" b="53866"/>
          <a:stretch/>
        </p:blipFill>
        <p:spPr bwMode="auto">
          <a:xfrm>
            <a:off x="457199" y="1796715"/>
            <a:ext cx="7982051" cy="391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60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Identify ways malware attempts to communicate to outside sources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Interpret why malware communicates to outside sources 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Examine common techniques of malware communication</a:t>
            </a:r>
          </a:p>
          <a:p>
            <a:pPr marL="0" indent="0" eaLnBrk="1" hangingPunct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89463-0484-4771-BD79-55113E862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 – TCP w/ TLS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432B3-BA58-4FCC-A44F-46ED0C8D7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title="Wireshark Packet Capture">
            <a:extLst>
              <a:ext uri="{FF2B5EF4-FFF2-40B4-BE49-F238E27FC236}">
                <a16:creationId xmlns:a16="http://schemas.microsoft.com/office/drawing/2014/main" id="{76531F26-6136-40C8-81C3-14DBFDA605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6" t="30016" r="22463" b="34457"/>
          <a:stretch/>
        </p:blipFill>
        <p:spPr bwMode="auto">
          <a:xfrm>
            <a:off x="555901" y="1524000"/>
            <a:ext cx="8032197" cy="495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479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3CDF2-D31F-40DA-8C8A-20CB1E980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Wireshark – TCP w/ TLS?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C1CCC-724E-4E3D-AFE9-CF73318A7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title="Wireshark Packet Capture">
            <a:extLst>
              <a:ext uri="{FF2B5EF4-FFF2-40B4-BE49-F238E27FC236}">
                <a16:creationId xmlns:a16="http://schemas.microsoft.com/office/drawing/2014/main" id="{51D5D400-2B18-4533-BB86-5088115A98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32978" r="32340" b="22285"/>
          <a:stretch/>
        </p:blipFill>
        <p:spPr bwMode="auto">
          <a:xfrm>
            <a:off x="794437" y="1397137"/>
            <a:ext cx="7555125" cy="489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4903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BA103-8E03-4F77-B9B3-072C1C6A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Simulation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AB311-70ED-41CD-902E-7ABB5A16B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INetSim</a:t>
            </a:r>
            <a:r>
              <a:rPr lang="en-US" dirty="0"/>
              <a:t> – simulates common internet services</a:t>
            </a:r>
          </a:p>
          <a:p>
            <a:pPr lvl="1"/>
            <a:r>
              <a:rPr lang="en-US" dirty="0"/>
              <a:t>HTTP, HTTPS, FTP, IRC, DNS, SMTP, </a:t>
            </a:r>
            <a:r>
              <a:rPr lang="en-US" dirty="0" err="1"/>
              <a:t>etc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Tries to respond intelligently</a:t>
            </a:r>
          </a:p>
          <a:p>
            <a:endParaRPr lang="en-US" dirty="0"/>
          </a:p>
          <a:p>
            <a:r>
              <a:rPr lang="en-US" dirty="0"/>
              <a:t>Logs all traffic</a:t>
            </a:r>
          </a:p>
          <a:p>
            <a:endParaRPr lang="en-US" dirty="0"/>
          </a:p>
          <a:p>
            <a:r>
              <a:rPr lang="en-US" dirty="0"/>
              <a:t>Built with malware analysis in mind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88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Describe ways malware attempts to connect to other sources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Interpret ways malware communicates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Compare common techniques of malware communication </a:t>
            </a:r>
          </a:p>
        </p:txBody>
      </p:sp>
    </p:spTree>
    <p:extLst>
      <p:ext uri="{BB962C8B-B14F-4D97-AF65-F5344CB8AC3E}">
        <p14:creationId xmlns:p14="http://schemas.microsoft.com/office/powerpoint/2010/main" val="73363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Reverse Engineering Methodologies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500"/>
              <a:t>Basic Static Analysis</a:t>
            </a:r>
          </a:p>
          <a:p>
            <a:pPr lvl="1"/>
            <a:r>
              <a:rPr lang="en-US" sz="1500"/>
              <a:t>Examining target binary without execution (i.e. strings, PE parsing)</a:t>
            </a:r>
            <a:br>
              <a:rPr lang="en-US" sz="1500"/>
            </a:br>
            <a:endParaRPr lang="en-US" sz="1500"/>
          </a:p>
          <a:p>
            <a:r>
              <a:rPr lang="en-US" sz="1500"/>
              <a:t>Advanced Static Analysis</a:t>
            </a:r>
          </a:p>
          <a:p>
            <a:pPr lvl="1"/>
            <a:r>
              <a:rPr lang="en-US" sz="1500"/>
              <a:t>Understanding target binary using reverse engineering (i.e. disassembly)</a:t>
            </a:r>
            <a:br>
              <a:rPr lang="en-US" sz="1500"/>
            </a:br>
            <a:endParaRPr lang="en-US" sz="1500"/>
          </a:p>
          <a:p>
            <a:r>
              <a:rPr lang="en-US" sz="1500"/>
              <a:t>Basic Dynamic Analysis</a:t>
            </a:r>
          </a:p>
          <a:p>
            <a:pPr lvl="1"/>
            <a:r>
              <a:rPr lang="en-US" sz="1500"/>
              <a:t>Executing target binary and observing it’s behavior</a:t>
            </a:r>
            <a:br>
              <a:rPr lang="en-US" sz="1500"/>
            </a:br>
            <a:endParaRPr lang="en-US" sz="1500"/>
          </a:p>
          <a:p>
            <a:r>
              <a:rPr lang="en-US" sz="1500"/>
              <a:t>Advanced Dynamic Analysis	</a:t>
            </a:r>
          </a:p>
          <a:p>
            <a:pPr lvl="1"/>
            <a:r>
              <a:rPr lang="en-US" sz="1500"/>
              <a:t>Executing target binary and using a debugger to analyze internal state</a:t>
            </a:r>
          </a:p>
        </p:txBody>
      </p:sp>
    </p:spTree>
    <p:extLst>
      <p:ext uri="{BB962C8B-B14F-4D97-AF65-F5344CB8AC3E}">
        <p14:creationId xmlns:p14="http://schemas.microsoft.com/office/powerpoint/2010/main" val="509814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Dynamic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sz="1650"/>
              <a:t>Monitored execution of a program in order to perform analysis</a:t>
            </a:r>
          </a:p>
          <a:p>
            <a:pPr>
              <a:lnSpc>
                <a:spcPct val="70000"/>
              </a:lnSpc>
            </a:pPr>
            <a:endParaRPr lang="en-US" sz="1650"/>
          </a:p>
          <a:p>
            <a:pPr>
              <a:lnSpc>
                <a:spcPct val="70000"/>
              </a:lnSpc>
            </a:pPr>
            <a:r>
              <a:rPr lang="en-US" sz="1650"/>
              <a:t>Often comes after static analysis is complete</a:t>
            </a:r>
          </a:p>
          <a:p>
            <a:pPr lvl="1">
              <a:lnSpc>
                <a:spcPct val="70000"/>
              </a:lnSpc>
            </a:pPr>
            <a:r>
              <a:rPr lang="en-US" sz="1650"/>
              <a:t>Or to compliment static analysis activities</a:t>
            </a:r>
          </a:p>
          <a:p>
            <a:pPr>
              <a:lnSpc>
                <a:spcPct val="70000"/>
              </a:lnSpc>
            </a:pPr>
            <a:endParaRPr lang="en-US" sz="1650"/>
          </a:p>
          <a:p>
            <a:pPr>
              <a:lnSpc>
                <a:spcPct val="70000"/>
              </a:lnSpc>
            </a:pPr>
            <a:r>
              <a:rPr lang="en-US" sz="1650"/>
              <a:t>Pros:</a:t>
            </a:r>
          </a:p>
          <a:p>
            <a:pPr lvl="1">
              <a:lnSpc>
                <a:spcPct val="70000"/>
              </a:lnSpc>
            </a:pPr>
            <a:r>
              <a:rPr lang="en-US" sz="1650"/>
              <a:t>Efficient way to determine program functionality</a:t>
            </a:r>
          </a:p>
          <a:p>
            <a:pPr lvl="2">
              <a:lnSpc>
                <a:spcPct val="70000"/>
              </a:lnSpc>
            </a:pPr>
            <a:r>
              <a:rPr lang="en-US" sz="1650"/>
              <a:t>File activity, process creation, network activity, etc</a:t>
            </a:r>
          </a:p>
          <a:p>
            <a:pPr>
              <a:lnSpc>
                <a:spcPct val="70000"/>
              </a:lnSpc>
            </a:pPr>
            <a:endParaRPr lang="en-US" sz="1650"/>
          </a:p>
          <a:p>
            <a:pPr>
              <a:lnSpc>
                <a:spcPct val="70000"/>
              </a:lnSpc>
            </a:pPr>
            <a:r>
              <a:rPr lang="en-US" sz="1650"/>
              <a:t>Cons:</a:t>
            </a:r>
          </a:p>
          <a:p>
            <a:pPr lvl="1">
              <a:lnSpc>
                <a:spcPct val="70000"/>
              </a:lnSpc>
            </a:pPr>
            <a:r>
              <a:rPr lang="en-US" sz="1650"/>
              <a:t>Not all functional paths may be explored</a:t>
            </a:r>
          </a:p>
          <a:p>
            <a:pPr>
              <a:lnSpc>
                <a:spcPct val="70000"/>
              </a:lnSpc>
            </a:pPr>
            <a:endParaRPr lang="en-US" sz="1650"/>
          </a:p>
        </p:txBody>
      </p:sp>
    </p:spTree>
    <p:extLst>
      <p:ext uri="{BB962C8B-B14F-4D97-AF65-F5344CB8AC3E}">
        <p14:creationId xmlns:p14="http://schemas.microsoft.com/office/powerpoint/2010/main" val="179547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F698D-430A-4544-8CFA-97DA9C97D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Monitor Network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A67A0-A8DB-4EEC-8903-46EA2E175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Majority of malware needs to communicate</a:t>
            </a:r>
          </a:p>
          <a:p>
            <a:pPr lvl="1"/>
            <a:r>
              <a:rPr lang="en-US" dirty="0"/>
              <a:t>Download additional malware, files</a:t>
            </a:r>
          </a:p>
          <a:p>
            <a:pPr lvl="1"/>
            <a:r>
              <a:rPr lang="en-US" dirty="0"/>
              <a:t>Exchange/obtain keys for encryption</a:t>
            </a:r>
          </a:p>
          <a:p>
            <a:pPr lvl="1"/>
            <a:r>
              <a:rPr lang="en-US" dirty="0"/>
              <a:t>C2 – Command and Control: Receive instructions and check-in</a:t>
            </a:r>
          </a:p>
          <a:p>
            <a:pPr lvl="1"/>
            <a:r>
              <a:rPr lang="en-US" dirty="0"/>
              <a:t>Extract data</a:t>
            </a:r>
          </a:p>
          <a:p>
            <a:pPr lvl="1"/>
            <a:r>
              <a:rPr lang="en-US" dirty="0"/>
              <a:t>Infect other machines</a:t>
            </a:r>
          </a:p>
          <a:p>
            <a:pPr lvl="1"/>
            <a:r>
              <a:rPr lang="en-US" dirty="0"/>
              <a:t>Emulate to allow for further analysis</a:t>
            </a:r>
          </a:p>
          <a:p>
            <a:pPr lvl="1"/>
            <a:r>
              <a:rPr lang="en-US" dirty="0"/>
              <a:t>Provide domains/IPs to see if any traffic on the network communicated to them</a:t>
            </a:r>
          </a:p>
          <a:p>
            <a:pPr marL="342900" lvl="1" indent="0">
              <a:buNone/>
            </a:pPr>
            <a:endParaRPr lang="en-US" dirty="0"/>
          </a:p>
          <a:p>
            <a:r>
              <a:rPr lang="en-US" dirty="0"/>
              <a:t>You can create network-based signatures to help detect malware on your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43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Monitoring System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/>
              <a:t>Process Monitor: tool that allows you to monitor registry, file system, network, process and thread activity</a:t>
            </a:r>
          </a:p>
          <a:p>
            <a:pPr lvl="1">
              <a:lnSpc>
                <a:spcPct val="80000"/>
              </a:lnSpc>
            </a:pPr>
            <a:r>
              <a:rPr lang="en-US"/>
              <a:t>Also known as ProcMon</a:t>
            </a:r>
          </a:p>
          <a:p>
            <a:pPr lvl="1">
              <a:lnSpc>
                <a:spcPct val="80000"/>
              </a:lnSpc>
            </a:pPr>
            <a:r>
              <a:rPr lang="en-US"/>
              <a:t>From SysInternal</a:t>
            </a:r>
          </a:p>
          <a:p>
            <a:pPr lvl="1"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 sz="1800"/>
              <a:t>Monitors all system calls as soon as it starts running</a:t>
            </a:r>
          </a:p>
          <a:p>
            <a:pPr lvl="1">
              <a:lnSpc>
                <a:spcPct val="80000"/>
              </a:lnSpc>
            </a:pPr>
            <a:r>
              <a:rPr lang="en-US"/>
              <a:t>&gt;50,000 minute</a:t>
            </a:r>
          </a:p>
          <a:p>
            <a:pPr lvl="1">
              <a:lnSpc>
                <a:spcPct val="80000"/>
              </a:lnSpc>
            </a:pPr>
            <a:r>
              <a:rPr lang="en-US"/>
              <a:t>Uses RAM until told to stop capturing, can crash a VM</a:t>
            </a:r>
          </a:p>
          <a:p>
            <a:pPr lvl="1">
              <a:lnSpc>
                <a:spcPct val="80000"/>
              </a:lnSpc>
            </a:pPr>
            <a:r>
              <a:rPr lang="en-US"/>
              <a:t>Clear events before capturing</a:t>
            </a:r>
          </a:p>
          <a:p>
            <a:pPr lvl="1">
              <a:lnSpc>
                <a:spcPct val="80000"/>
              </a:lnSpc>
            </a:pPr>
            <a:r>
              <a:rPr lang="en-US"/>
              <a:t>Run for limited amounts of time</a:t>
            </a:r>
          </a:p>
          <a:p>
            <a:pPr>
              <a:lnSpc>
                <a:spcPct val="80000"/>
              </a:lnSpc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60069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 title="Process Monito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8762" y="1547584"/>
            <a:ext cx="7376588" cy="45550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700" dirty="0"/>
              <a:t>Process Monitor (</a:t>
            </a:r>
            <a:r>
              <a:rPr lang="en-US" sz="2700" dirty="0" err="1"/>
              <a:t>ProcMon</a:t>
            </a:r>
            <a:r>
              <a:rPr lang="en-US" sz="27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98996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</a:t>
            </a:r>
            <a:r>
              <a:rPr lang="en-US" dirty="0" err="1"/>
              <a:t>ProcMon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102376" cy="4351338"/>
          </a:xfrm>
        </p:spPr>
        <p:txBody>
          <a:bodyPr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 dirty="0"/>
              <a:t>Filtering is important, used to narrow results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Filter on executable running on a system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Or by system calls such as: </a:t>
            </a:r>
            <a:r>
              <a:rPr lang="en-US" dirty="0" err="1"/>
              <a:t>RegSetValue</a:t>
            </a:r>
            <a:r>
              <a:rPr lang="en-US" dirty="0"/>
              <a:t>, </a:t>
            </a:r>
            <a:r>
              <a:rPr lang="en-US" dirty="0" err="1"/>
              <a:t>CreateFile</a:t>
            </a:r>
            <a:r>
              <a:rPr lang="en-US" dirty="0"/>
              <a:t>, </a:t>
            </a:r>
            <a:r>
              <a:rPr lang="en-US" dirty="0" err="1"/>
              <a:t>WriteFile</a:t>
            </a:r>
            <a:r>
              <a:rPr lang="en-US" dirty="0"/>
              <a:t>, </a:t>
            </a:r>
            <a:r>
              <a:rPr lang="en-US" dirty="0" err="1"/>
              <a:t>etc</a:t>
            </a: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sz="1800" dirty="0"/>
              <a:t>With filtering on, applies to captured events only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Does  not prevent it from consuming too much memory though</a:t>
            </a:r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  <p:pic>
        <p:nvPicPr>
          <p:cNvPr id="5" name="Picture 4" title="Process Monitor Filter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3984" y="3119439"/>
            <a:ext cx="3686342" cy="212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3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title="Process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70"/>
          <a:stretch/>
        </p:blipFill>
        <p:spPr>
          <a:xfrm>
            <a:off x="301103" y="2009093"/>
            <a:ext cx="5263225" cy="3607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Explorer / Process Hacker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486" y="1825625"/>
            <a:ext cx="3160644" cy="4351338"/>
          </a:xfrm>
        </p:spPr>
        <p:txBody>
          <a:bodyPr>
            <a:normAutofit/>
          </a:bodyPr>
          <a:lstStyle/>
          <a:p>
            <a:r>
              <a:rPr lang="en-US" sz="1600" dirty="0"/>
              <a:t>Provides insight into the processes that are running on a system</a:t>
            </a:r>
          </a:p>
          <a:p>
            <a:pPr lvl="1"/>
            <a:r>
              <a:rPr lang="en-US" sz="1600" dirty="0"/>
              <a:t>List active processes, DLLs loaded by a process, process properties, system information</a:t>
            </a:r>
          </a:p>
          <a:p>
            <a:pPr lvl="1"/>
            <a:r>
              <a:rPr lang="en-US" sz="1600" dirty="0"/>
              <a:t>You can kill a process, log out users and launch/validate processes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1345793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2190</TotalTime>
  <Words>599</Words>
  <Application>Microsoft Macintosh PowerPoint</Application>
  <PresentationFormat>On-screen Show (4:3)</PresentationFormat>
  <Paragraphs>128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PP_C5Modules_CC_License_standard</vt:lpstr>
      <vt:lpstr>  Monitoring Network Activity</vt:lpstr>
      <vt:lpstr>Learning Outcomes</vt:lpstr>
      <vt:lpstr>Reverse Engineering Methodologies </vt:lpstr>
      <vt:lpstr>Basic Dynamic Analysis</vt:lpstr>
      <vt:lpstr>Why Do We Monitor Network Activity</vt:lpstr>
      <vt:lpstr>Monitoring System Activity</vt:lpstr>
      <vt:lpstr>Process Monitor (ProcMon)</vt:lpstr>
      <vt:lpstr>Using ProcMon</vt:lpstr>
      <vt:lpstr>Process Explorer / Process Hacker</vt:lpstr>
      <vt:lpstr>ApateDNS</vt:lpstr>
      <vt:lpstr>ApateDNS</vt:lpstr>
      <vt:lpstr>DNS w/ IDA</vt:lpstr>
      <vt:lpstr>DNS w/ ApateDNS</vt:lpstr>
      <vt:lpstr>Packet Sniffing w/ Wireshark</vt:lpstr>
      <vt:lpstr>Wireshark</vt:lpstr>
      <vt:lpstr>Wireshark</vt:lpstr>
      <vt:lpstr>Wireshark - DNS</vt:lpstr>
      <vt:lpstr>Wireshark - TCP</vt:lpstr>
      <vt:lpstr>Wireshark: Follow TCP Stream</vt:lpstr>
      <vt:lpstr>Wireshark – TCP w/ TLS</vt:lpstr>
      <vt:lpstr>Wireshark – TCP w/ TLS?</vt:lpstr>
      <vt:lpstr>Other Simulation Options</vt:lpstr>
      <vt:lpstr>Summary</vt:lpstr>
    </vt:vector>
  </TitlesOfParts>
  <Company>University of California at Davis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Josh Stroschein</cp:lastModifiedBy>
  <cp:revision>205</cp:revision>
  <cp:lastPrinted>2016-07-18T16:40:10Z</cp:lastPrinted>
  <dcterms:created xsi:type="dcterms:W3CDTF">2016-07-03T20:12:42Z</dcterms:created>
  <dcterms:modified xsi:type="dcterms:W3CDTF">2018-07-26T12:56:51Z</dcterms:modified>
</cp:coreProperties>
</file>