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7" r:id="rId1"/>
  </p:sldMasterIdLst>
  <p:notesMasterIdLst>
    <p:notesMasterId r:id="rId18"/>
  </p:notesMasterIdLst>
  <p:sldIdLst>
    <p:sldId id="256" r:id="rId2"/>
    <p:sldId id="272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73" r:id="rId14"/>
    <p:sldId id="269" r:id="rId15"/>
    <p:sldId id="270" r:id="rId16"/>
    <p:sldId id="274" r:id="rId17"/>
  </p:sldIdLst>
  <p:sldSz cx="9144000" cy="6858000" type="screen4x3"/>
  <p:notesSz cx="7315200" cy="9601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26"/>
    <p:restoredTop sz="94775"/>
  </p:normalViewPr>
  <p:slideViewPr>
    <p:cSldViewPr snapToGrid="0" snapToObjects="1">
      <p:cViewPr varScale="1">
        <p:scale>
          <a:sx n="164" d="100"/>
          <a:sy n="164" d="100"/>
        </p:scale>
        <p:origin x="2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00" cy="43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100" cy="4794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00" cy="43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100" cy="4794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00" cy="43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100" cy="4794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00" cy="43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JSDetox</a:t>
            </a:r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100" cy="4794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342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497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00" cy="43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submission was calc.exe</a:t>
            </a:r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100" cy="4794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00" cy="43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100" cy="4794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00" cy="43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100" cy="4794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00" cy="43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100" cy="4794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00" cy="43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100" cy="4794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Shape 17"/>
          <p:cNvGrpSpPr/>
          <p:nvPr/>
        </p:nvGrpSpPr>
        <p:grpSpPr>
          <a:xfrm>
            <a:off x="2249488" y="3402013"/>
            <a:ext cx="5372100" cy="2058987"/>
            <a:chOff x="914400" y="3657600"/>
            <a:chExt cx="7162800" cy="2059641"/>
          </a:xfrm>
        </p:grpSpPr>
        <p:sp>
          <p:nvSpPr>
            <p:cNvPr id="18" name="Shape 18"/>
            <p:cNvSpPr/>
            <p:nvPr/>
          </p:nvSpPr>
          <p:spPr>
            <a:xfrm>
              <a:off x="914400" y="3657600"/>
              <a:ext cx="7162800" cy="1295811"/>
            </a:xfrm>
            <a:prstGeom prst="rect">
              <a:avLst/>
            </a:prstGeom>
            <a:noFill/>
            <a:ln w="12700" cap="flat" cmpd="sng">
              <a:solidFill>
                <a:srgbClr val="2955A6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Shape 19"/>
            <p:cNvSpPr/>
            <p:nvPr/>
          </p:nvSpPr>
          <p:spPr>
            <a:xfrm>
              <a:off x="914400" y="5069335"/>
              <a:ext cx="7162800" cy="647906"/>
            </a:xfrm>
            <a:prstGeom prst="rect">
              <a:avLst/>
            </a:prstGeom>
            <a:noFill/>
            <a:ln w="12700" cap="flat" cmpd="sng">
              <a:solidFill>
                <a:srgbClr val="2955A6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0"/>
            <p:cNvSpPr/>
            <p:nvPr/>
          </p:nvSpPr>
          <p:spPr>
            <a:xfrm>
              <a:off x="914400" y="3657600"/>
              <a:ext cx="228600" cy="1295811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"/>
            <p:cNvSpPr/>
            <p:nvPr/>
          </p:nvSpPr>
          <p:spPr>
            <a:xfrm>
              <a:off x="914400" y="5069335"/>
              <a:ext cx="228600" cy="647906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2629775" y="3616586"/>
            <a:ext cx="4611655" cy="803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rgbClr val="2955A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2629775" y="4998325"/>
            <a:ext cx="4220429" cy="278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3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Shape 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2288" y="187325"/>
            <a:ext cx="5551487" cy="667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628650" y="457200"/>
            <a:ext cx="5686425" cy="1101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/>
          <p:nvPr/>
        </p:nvSpPr>
        <p:spPr>
          <a:xfrm>
            <a:off x="0" y="90488"/>
            <a:ext cx="138113" cy="276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Shape 14" descr="reative Commons Licens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38113" y="6402388"/>
            <a:ext cx="838200" cy="29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/>
          <p:nvPr/>
        </p:nvSpPr>
        <p:spPr>
          <a:xfrm>
            <a:off x="976313" y="6415088"/>
            <a:ext cx="5700712" cy="246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This document is licensed with a </a:t>
            </a:r>
            <a:r>
              <a:rPr lang="en-US" sz="10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2"/>
              </a:rPr>
              <a:t>Creative Commons Attribution 4.0 International License</a:t>
            </a: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©2017 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ckoosandbox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zeltser.com/automated-malware-analysis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2630488" y="3616325"/>
            <a:ext cx="4611687" cy="80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2970" b="1" i="0" u="none" strike="noStrike" cap="none">
                <a:solidFill>
                  <a:srgbClr val="2955A6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n-US" sz="2970" b="1" i="0" u="none" strike="noStrike" cap="none">
                <a:solidFill>
                  <a:srgbClr val="2955A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970"/>
              <a:t>Automated Sandboxes</a:t>
            </a:r>
            <a:endParaRPr sz="2700" b="1" i="0" u="none" strike="noStrike" cap="none">
              <a:solidFill>
                <a:srgbClr val="2955A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2630488" y="4999038"/>
            <a:ext cx="4219575" cy="27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597"/>
              </a:buClr>
              <a:buFont typeface="Arial"/>
              <a:buNone/>
            </a:pPr>
            <a:r>
              <a:rPr lang="en-US" sz="2000" b="1" dirty="0">
                <a:solidFill>
                  <a:srgbClr val="2F5597"/>
                </a:solidFill>
              </a:rPr>
              <a:t>Malware Analysis</a:t>
            </a:r>
            <a:r>
              <a:rPr lang="en-US" sz="2000" b="1" i="0" u="none" strike="noStrike" cap="none" dirty="0">
                <a:solidFill>
                  <a:srgbClr val="2F5597"/>
                </a:solidFill>
                <a:latin typeface="Calibri"/>
                <a:ea typeface="Calibri"/>
                <a:cs typeface="Calibri"/>
                <a:sym typeface="Calibri"/>
              </a:rPr>
              <a:t> – Lesson 8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VirusTotal Uploader</a:t>
            </a:r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Easy GUI</a:t>
            </a:r>
            <a:endParaRPr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Don’t need to go to the website</a:t>
            </a:r>
            <a:endParaRPr/>
          </a:p>
          <a:p>
            <a:pPr marL="457200" lvl="0" indent="-36195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Can submit running processes</a:t>
            </a:r>
            <a:endParaRPr/>
          </a:p>
          <a:p>
            <a:pPr marL="171450" lvl="0" indent="-38100">
              <a:spcBef>
                <a:spcPts val="75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8" name="Shape 148" title="VirusTotal Uploader Beta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7800" y="366713"/>
            <a:ext cx="3981450" cy="612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Shape 149" title="VirusTotal Uploader Beta Upload Progres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638" y="3795575"/>
            <a:ext cx="4010025" cy="238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Cuckoo</a:t>
            </a:r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38100">
              <a:spcBef>
                <a:spcPts val="750"/>
              </a:spcBef>
              <a:spcAft>
                <a:spcPts val="0"/>
              </a:spcAft>
              <a:buNone/>
            </a:pPr>
            <a:r>
              <a:rPr lang="en-US" dirty="0"/>
              <a:t>Leading open source automated malware analysis sandbox</a:t>
            </a:r>
            <a:endParaRPr dirty="0"/>
          </a:p>
          <a:p>
            <a:pPr marL="171450" lvl="0" indent="-38100">
              <a:spcBef>
                <a:spcPts val="750"/>
              </a:spcBef>
              <a:spcAft>
                <a:spcPts val="0"/>
              </a:spcAft>
              <a:buNone/>
            </a:pPr>
            <a:r>
              <a:rPr lang="en-US" dirty="0" err="1"/>
              <a:t>VirusTotal</a:t>
            </a:r>
            <a:r>
              <a:rPr lang="en-US" dirty="0"/>
              <a:t> and </a:t>
            </a:r>
            <a:r>
              <a:rPr lang="en-US" dirty="0" err="1"/>
              <a:t>Malwr</a:t>
            </a:r>
            <a:r>
              <a:rPr lang="en-US" dirty="0"/>
              <a:t> are based off cuckoo</a:t>
            </a:r>
            <a:endParaRPr dirty="0"/>
          </a:p>
          <a:p>
            <a:pPr marL="457200" lvl="0" indent="-361950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Allows - Office Docs, PDFs, emails, EXEs, </a:t>
            </a:r>
            <a:r>
              <a:rPr lang="en-US" dirty="0" err="1"/>
              <a:t>etc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Traces API calls and general behavior 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Dumps network traffic 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Attempts memory analysis of the infected virtualized system using Volatility and YARA</a:t>
            </a:r>
            <a:endParaRPr dirty="0"/>
          </a:p>
          <a:p>
            <a:pPr marL="0" lvl="0" indent="0" rtl="0">
              <a:spcBef>
                <a:spcPts val="750"/>
              </a:spcBef>
              <a:spcAft>
                <a:spcPts val="0"/>
              </a:spcAft>
              <a:buNone/>
            </a:pPr>
            <a:r>
              <a:rPr lang="en-US" dirty="0"/>
              <a:t>More Information at </a:t>
            </a:r>
            <a:endParaRPr dirty="0"/>
          </a:p>
          <a:p>
            <a:pPr marL="457200" lvl="0" indent="-361950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 u="sng" dirty="0">
                <a:solidFill>
                  <a:schemeClr val="hlink"/>
                </a:solidFill>
                <a:hlinkClick r:id="rId3"/>
              </a:rPr>
              <a:t>https://www.cuckoosandbox.org/</a:t>
            </a:r>
            <a:endParaRPr dirty="0"/>
          </a:p>
          <a:p>
            <a:pPr marL="0" lvl="0" indent="0">
              <a:spcBef>
                <a:spcPts val="75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67" name="Shape 167" title="Cuckoo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1173" y="511563"/>
            <a:ext cx="2954184" cy="103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Malwr</a:t>
            </a:r>
            <a:r>
              <a:rPr lang="en-US" dirty="0"/>
              <a:t>(.com)</a:t>
            </a:r>
            <a:endParaRPr dirty="0"/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Logs program activity  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Shows recent activity of hashes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Good source for active domains of live Malware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Allows for searching of hashes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Need to watch the size of file being submitted</a:t>
            </a:r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Built off of open-source Cuckoo Sandbox</a:t>
            </a:r>
            <a:endParaRPr dirty="0"/>
          </a:p>
          <a:p>
            <a:pPr marL="0" lvl="0" indent="0" rtl="0">
              <a:spcBef>
                <a:spcPts val="75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75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75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75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>
              <a:spcBef>
                <a:spcPts val="75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57" name="Shape 157" title="Domains on Malw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78870" y="1955700"/>
            <a:ext cx="2220336" cy="3663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 title="413 Request Entity Too Large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22560" y="4831910"/>
            <a:ext cx="3962400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 title="Malwr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62177" y="630000"/>
            <a:ext cx="2653175" cy="79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14016-E8A2-2F4E-AD83-9926816A6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Hybrid-Analysis &amp; </a:t>
            </a:r>
            <a:r>
              <a:rPr lang="en-US" dirty="0" err="1"/>
              <a:t>Reverse.it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A5092A-28E3-4541-A8B9-9579A8300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4857750" cy="4351338"/>
          </a:xfrm>
        </p:spPr>
        <p:txBody>
          <a:bodyPr/>
          <a:lstStyle/>
          <a:p>
            <a:r>
              <a:rPr lang="en-US" dirty="0"/>
              <a:t>Unclear what technology is used for sandbox – advertises Falcon Sandbox </a:t>
            </a:r>
            <a:r>
              <a:rPr lang="en-US" dirty="0" err="1"/>
              <a:t>vX.XX</a:t>
            </a:r>
            <a:br>
              <a:rPr lang="en-US" dirty="0"/>
            </a:br>
            <a:endParaRPr lang="en-US" dirty="0"/>
          </a:p>
          <a:p>
            <a:r>
              <a:rPr lang="en-US" dirty="0"/>
              <a:t>Ability to download samples and see analysis information</a:t>
            </a:r>
          </a:p>
          <a:p>
            <a:pPr lvl="1"/>
            <a:r>
              <a:rPr lang="en-US" dirty="0"/>
              <a:t>May need to create a free account</a:t>
            </a:r>
          </a:p>
          <a:p>
            <a:pPr lvl="1"/>
            <a:endParaRPr lang="en-US" dirty="0"/>
          </a:p>
          <a:p>
            <a:r>
              <a:rPr lang="en-US" dirty="0"/>
              <a:t>Samples uploaded become publicly available</a:t>
            </a:r>
          </a:p>
        </p:txBody>
      </p:sp>
      <p:pic>
        <p:nvPicPr>
          <p:cNvPr id="4" name="Picture 3" title="Hybrid-Analysis">
            <a:extLst>
              <a:ext uri="{FF2B5EF4-FFF2-40B4-BE49-F238E27FC236}">
                <a16:creationId xmlns:a16="http://schemas.microsoft.com/office/drawing/2014/main" id="{4FF1FC34-8737-C342-8680-6C2414FD7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3454" y="1501043"/>
            <a:ext cx="3325446" cy="2178218"/>
          </a:xfrm>
          <a:prstGeom prst="rect">
            <a:avLst/>
          </a:prstGeom>
        </p:spPr>
      </p:pic>
      <p:pic>
        <p:nvPicPr>
          <p:cNvPr id="5" name="Picture 4" title="Reverse.it">
            <a:extLst>
              <a:ext uri="{FF2B5EF4-FFF2-40B4-BE49-F238E27FC236}">
                <a16:creationId xmlns:a16="http://schemas.microsoft.com/office/drawing/2014/main" id="{7DA37E15-EBF3-B943-AB8E-A5D4BBC96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5109" y="3814197"/>
            <a:ext cx="3020263" cy="207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872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Other Notable Sandboxes </a:t>
            </a:r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38100">
              <a:spcBef>
                <a:spcPts val="750"/>
              </a:spcBef>
              <a:spcAft>
                <a:spcPts val="0"/>
              </a:spcAft>
              <a:buNone/>
            </a:pPr>
            <a:r>
              <a:rPr lang="en-US" b="1" u="sng">
                <a:solidFill>
                  <a:schemeClr val="hlink"/>
                </a:solidFill>
                <a:hlinkClick r:id="rId3"/>
              </a:rPr>
              <a:t>https://zeltser.com/automated-malware-analysis/</a:t>
            </a:r>
            <a:endParaRPr b="1"/>
          </a:p>
          <a:p>
            <a:pPr marL="171450" lvl="0" indent="-38100">
              <a:spcBef>
                <a:spcPts val="750"/>
              </a:spcBef>
              <a:spcAft>
                <a:spcPts val="0"/>
              </a:spcAft>
              <a:buNone/>
            </a:pPr>
            <a:endParaRPr b="1"/>
          </a:p>
          <a:p>
            <a:pPr marL="171450" lvl="0" indent="-38100">
              <a:spcBef>
                <a:spcPts val="750"/>
              </a:spcBef>
              <a:spcAft>
                <a:spcPts val="0"/>
              </a:spcAft>
              <a:buNone/>
            </a:pPr>
            <a:endParaRPr b="1"/>
          </a:p>
          <a:p>
            <a:pPr marL="0" lvl="0" indent="0">
              <a:spcBef>
                <a:spcPts val="750"/>
              </a:spcBef>
              <a:spcAft>
                <a:spcPts val="0"/>
              </a:spcAft>
              <a:buNone/>
            </a:pPr>
            <a:endParaRPr b="1"/>
          </a:p>
        </p:txBody>
      </p:sp>
      <p:pic>
        <p:nvPicPr>
          <p:cNvPr id="175" name="Shape 175" title="Additional Resources from Lenny Zeltser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3638" y="2451650"/>
            <a:ext cx="4056724" cy="364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 </a:t>
            </a: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•"/>
            </a:pPr>
            <a:r>
              <a:rPr lang="en-US"/>
              <a:t>Free online sandboxes are great replacements for those who don’t have their own in-house solution. They provide good analysis of early indicators of malware. Each one offers something different for users.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These tools give good insight into malware behavior and excellent for quick analysis. 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Summary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dirty="0"/>
              <a:t>Upon completion of this lesson, students will be able to:</a:t>
            </a:r>
            <a:br>
              <a:rPr lang="en-US" dirty="0"/>
            </a:br>
            <a:endParaRPr lang="en-US" dirty="0"/>
          </a:p>
          <a:p>
            <a:pPr marL="685800" lvl="1">
              <a:buFont typeface="+mj-lt"/>
              <a:buAutoNum type="arabicPeriod"/>
            </a:pPr>
            <a:r>
              <a:rPr lang="en-US" dirty="0"/>
              <a:t>Demonstrate the use of a sandbox</a:t>
            </a:r>
            <a:br>
              <a:rPr lang="en-US" dirty="0"/>
            </a:b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Differentiate between sandboxes</a:t>
            </a:r>
            <a:br>
              <a:rPr lang="en-US" dirty="0"/>
            </a:br>
            <a:endParaRPr lang="en-US" dirty="0"/>
          </a:p>
          <a:p>
            <a:pPr marL="685800" lvl="1">
              <a:buFont typeface="+mj-lt"/>
              <a:buAutoNum type="arabicPeriod"/>
            </a:pPr>
            <a:r>
              <a:rPr lang="en-US"/>
              <a:t>Interpret </a:t>
            </a:r>
            <a:r>
              <a:rPr lang="en-US" dirty="0"/>
              <a:t>information provided from sandbox-based analysis</a:t>
            </a:r>
          </a:p>
          <a:p>
            <a:pPr marL="342900" lvl="1" indent="0" eaLnBrk="1" hangingPunct="1">
              <a:buNone/>
            </a:pPr>
            <a:br>
              <a:rPr lang="en-US" dirty="0"/>
            </a:b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095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Learning Outcomes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dirty="0"/>
              <a:t>Upon completion of this lesson, students will be able to:</a:t>
            </a:r>
            <a:br>
              <a:rPr lang="en-US" dirty="0"/>
            </a:br>
            <a:endParaRPr lang="en-US" dirty="0"/>
          </a:p>
          <a:p>
            <a:pPr marL="685800" lvl="1">
              <a:buFont typeface="+mj-lt"/>
              <a:buAutoNum type="arabicPeriod"/>
            </a:pPr>
            <a:r>
              <a:rPr lang="en-US" dirty="0"/>
              <a:t>Demonstrate the use of a sandbox</a:t>
            </a:r>
            <a:br>
              <a:rPr lang="en-US" dirty="0"/>
            </a:b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Differentiate between sandboxes</a:t>
            </a:r>
            <a:br>
              <a:rPr lang="en-US" dirty="0"/>
            </a:br>
            <a:endParaRPr lang="en-US" dirty="0"/>
          </a:p>
          <a:p>
            <a:pPr marL="685800" lvl="1">
              <a:buFont typeface="+mj-lt"/>
              <a:buAutoNum type="arabicPeriod"/>
            </a:pPr>
            <a:r>
              <a:rPr lang="en-US" dirty="0"/>
              <a:t>Interpret information provided from sandbox-based analysis</a:t>
            </a:r>
          </a:p>
          <a:p>
            <a:pPr marL="342900" lvl="1" indent="0" eaLnBrk="1" hangingPunct="1">
              <a:buNone/>
            </a:pPr>
            <a:br>
              <a:rPr lang="en-US" dirty="0"/>
            </a:b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433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Sandboxes</a:t>
            </a: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dirty="0"/>
              <a:t>Sandboxes are isolated computing environment designed to allow for file execution without it affecting the applications running. </a:t>
            </a:r>
          </a:p>
          <a:p>
            <a:pPr marL="17145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endParaRPr dirty="0"/>
          </a:p>
          <a:p>
            <a:pPr marL="171450" marR="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dirty="0"/>
              <a:t>Uses for sandboxes</a:t>
            </a:r>
            <a:endParaRPr dirty="0"/>
          </a:p>
          <a:p>
            <a:pPr marL="514350" marR="0" lvl="1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Monitoring changes to the system</a:t>
            </a:r>
            <a:endParaRPr dirty="0"/>
          </a:p>
          <a:p>
            <a:pPr marL="514350" marR="0" lvl="1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Testing untrusted program</a:t>
            </a:r>
            <a:endParaRPr dirty="0"/>
          </a:p>
          <a:p>
            <a:pPr marL="514350" marR="0" lvl="1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Doing quick analysis of malware</a:t>
            </a:r>
          </a:p>
          <a:p>
            <a:pPr marL="514350" marR="0" lvl="1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endParaRPr dirty="0"/>
          </a:p>
          <a:p>
            <a:pPr marL="171450" marR="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dirty="0"/>
              <a:t>Notable sandboxes</a:t>
            </a:r>
            <a:endParaRPr dirty="0"/>
          </a:p>
          <a:p>
            <a:pPr marL="514350" marR="0" lvl="1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Char char="•"/>
            </a:pPr>
            <a:r>
              <a:rPr lang="en-US" dirty="0" err="1"/>
              <a:t>VirusTotal</a:t>
            </a:r>
            <a:endParaRPr lang="en-US" dirty="0"/>
          </a:p>
          <a:p>
            <a:pPr marL="514350" marR="0" lvl="1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Hybrid-Analysis (</a:t>
            </a:r>
            <a:r>
              <a:rPr lang="en-US" dirty="0" err="1"/>
              <a:t>Reverse.it</a:t>
            </a:r>
            <a:r>
              <a:rPr lang="en-US" dirty="0"/>
              <a:t>)</a:t>
            </a:r>
            <a:endParaRPr dirty="0"/>
          </a:p>
          <a:p>
            <a:pPr marL="514350" marR="0" lvl="1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Cuckoo (</a:t>
            </a:r>
            <a:r>
              <a:rPr lang="en-US" dirty="0" err="1"/>
              <a:t>malwr.com</a:t>
            </a:r>
            <a:r>
              <a:rPr lang="en-US" dirty="0"/>
              <a:t>)</a:t>
            </a:r>
            <a:endParaRPr dirty="0"/>
          </a:p>
          <a:p>
            <a:pPr marL="514350" marR="0" lvl="1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Char char="•"/>
            </a:pPr>
            <a:r>
              <a:rPr lang="en-US" dirty="0" err="1"/>
              <a:t>JSDetox</a:t>
            </a:r>
            <a:endParaRPr dirty="0"/>
          </a:p>
          <a:p>
            <a:pPr marL="457200" marR="0" lvl="0" indent="-3238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None/>
            </a:pPr>
            <a:endParaRPr sz="1400" dirty="0"/>
          </a:p>
          <a:p>
            <a:pPr marL="457200" marR="0" lvl="0" indent="-3238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85" name="Shape 85" title="VirusTota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2800" y="5348300"/>
            <a:ext cx="3857625" cy="82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 title="Malwr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77601" y="3166075"/>
            <a:ext cx="1752825" cy="52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 title="Cuckoo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76248" y="4123663"/>
            <a:ext cx="2954184" cy="103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Sandboxes Pros &amp; Cons</a:t>
            </a: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381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b="1" dirty="0"/>
              <a:t>Benefits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Allows users to submit a variety of file types - EXEs, PDFs, Office Documents &amp; URLs</a:t>
            </a:r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Multiple ways of submitting files – web UI, API, batch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Collects information about system interaction – file activity, process creation, network activity</a:t>
            </a:r>
            <a:endParaRPr dirty="0"/>
          </a:p>
          <a:p>
            <a:pPr marL="171450" marR="0" lvl="0" indent="-38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dirty="0"/>
          </a:p>
          <a:p>
            <a:pPr marL="171450" marR="0" lvl="0" indent="-38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b="1" dirty="0"/>
              <a:t>Limitations</a:t>
            </a:r>
            <a:endParaRPr b="1" dirty="0"/>
          </a:p>
          <a:p>
            <a:pPr marL="457200" marR="0" lvl="0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Runs the program without command line arguments</a:t>
            </a:r>
            <a:endParaRPr dirty="0"/>
          </a:p>
          <a:p>
            <a:pPr marL="457200" marR="0" lvl="0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Malware can detect that it is in a sandbox, may change behavior</a:t>
            </a:r>
            <a:endParaRPr dirty="0"/>
          </a:p>
          <a:p>
            <a:pPr marL="457200" marR="0" lvl="0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Submission time and size limitations</a:t>
            </a:r>
            <a:endParaRPr dirty="0"/>
          </a:p>
          <a:p>
            <a:pPr marL="457200" marR="0" lvl="0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Environment may not be set up properly for all file types</a:t>
            </a:r>
            <a:endParaRPr dirty="0"/>
          </a:p>
          <a:p>
            <a:pPr marL="457200" marR="0" lvl="0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May alert malware creator to it being noticed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171450" marR="0" lvl="0" indent="-38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VirusTotal</a:t>
            </a:r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Free web service with public and private API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Scans with 63 different antiviruses (total engines can vary)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Gives basic file signatures and other information</a:t>
            </a:r>
            <a:endParaRPr dirty="0"/>
          </a:p>
          <a:p>
            <a:pPr marL="0" lvl="0" indent="0" rtl="0">
              <a:spcBef>
                <a:spcPts val="750"/>
              </a:spcBef>
              <a:spcAft>
                <a:spcPts val="0"/>
              </a:spcAft>
              <a:buNone/>
            </a:pPr>
            <a:r>
              <a:rPr lang="en-US" dirty="0"/>
              <a:t>Key Points </a:t>
            </a:r>
            <a:endParaRPr dirty="0"/>
          </a:p>
          <a:p>
            <a:pPr marL="457200" lvl="0" indent="-342900" rtl="0">
              <a:spcBef>
                <a:spcPts val="75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Last analysis date/time</a:t>
            </a:r>
          </a:p>
          <a:p>
            <a:pPr marL="457200" lvl="0" indent="-342900" rtl="0">
              <a:spcBef>
                <a:spcPts val="75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Behavioral information </a:t>
            </a:r>
            <a:endParaRPr sz="1800" dirty="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Community score</a:t>
            </a:r>
            <a:endParaRPr sz="1800" dirty="0"/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/>
              <a:t>Allows the community to say yes or no to it being malware</a:t>
            </a:r>
            <a:endParaRPr sz="1800" dirty="0"/>
          </a:p>
          <a:p>
            <a:pPr marL="0" lvl="0" indent="0">
              <a:spcBef>
                <a:spcPts val="750"/>
              </a:spcBef>
              <a:spcAft>
                <a:spcPts val="0"/>
              </a:spcAft>
              <a:buNone/>
            </a:pPr>
            <a:endParaRPr sz="1800" dirty="0"/>
          </a:p>
        </p:txBody>
      </p:sp>
      <p:pic>
        <p:nvPicPr>
          <p:cNvPr id="104" name="Shape 104" title="VirusTotal Scan Result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162" y="4691806"/>
            <a:ext cx="8141676" cy="1401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 title="VirustTotal Scan Results Detai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3554" y="156451"/>
            <a:ext cx="2589335" cy="618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VirusTotal - Detection</a:t>
            </a:r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38100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Detection</a:t>
            </a:r>
            <a:endParaRPr/>
          </a:p>
          <a:p>
            <a:pPr marL="457200" lvl="0" indent="-361950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Shows the results from the scan with the different antiviruses</a:t>
            </a:r>
            <a:endParaRPr/>
          </a:p>
          <a:p>
            <a: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Shows specific antiviruses used and if they detected the sample</a:t>
            </a:r>
            <a:endParaRPr/>
          </a:p>
        </p:txBody>
      </p:sp>
      <p:pic>
        <p:nvPicPr>
          <p:cNvPr id="113" name="Shape 113" title="VirusTotal Engine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338362"/>
            <a:ext cx="9144000" cy="2838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105" title="VirusTotal">
            <a:extLst>
              <a:ext uri="{FF2B5EF4-FFF2-40B4-BE49-F238E27FC236}">
                <a16:creationId xmlns:a16="http://schemas.microsoft.com/office/drawing/2014/main" id="{69C959BE-1689-DD4E-BE45-5EF842AFED8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3554" y="156451"/>
            <a:ext cx="2589335" cy="618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VirusTotal - Details </a:t>
            </a: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38100">
              <a:spcBef>
                <a:spcPts val="750"/>
              </a:spcBef>
              <a:spcAft>
                <a:spcPts val="0"/>
              </a:spcAft>
              <a:buNone/>
            </a:pPr>
            <a:r>
              <a:rPr lang="en-US" dirty="0"/>
              <a:t>Details</a:t>
            </a:r>
            <a:endParaRPr dirty="0"/>
          </a:p>
          <a:p>
            <a:pPr marL="457200" lvl="0" indent="-36195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Displays main hashes for searching the sample and file type information</a:t>
            </a:r>
            <a:endParaRPr dirty="0"/>
          </a:p>
        </p:txBody>
      </p:sp>
      <p:pic>
        <p:nvPicPr>
          <p:cNvPr id="122" name="Shape 122" title="Basic Properties on VirusTota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0670" y="3182814"/>
            <a:ext cx="7189486" cy="2994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105" title="VirusTotal">
            <a:extLst>
              <a:ext uri="{FF2B5EF4-FFF2-40B4-BE49-F238E27FC236}">
                <a16:creationId xmlns:a16="http://schemas.microsoft.com/office/drawing/2014/main" id="{AEC7826E-9BFA-F94C-A1F8-937C9586457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3554" y="156451"/>
            <a:ext cx="2589335" cy="618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VirusTotal - Details</a:t>
            </a:r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38100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Useful information </a:t>
            </a:r>
            <a:endParaRPr/>
          </a:p>
          <a:p>
            <a:pPr marL="457200" lvl="0" indent="-361950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History</a:t>
            </a:r>
            <a:endParaRPr/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First and last time submitted</a:t>
            </a:r>
            <a:endParaRPr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File Names</a:t>
            </a:r>
            <a:endParaRPr/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Different hashes or names </a:t>
            </a:r>
            <a:endParaRPr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Packers</a:t>
            </a:r>
            <a:endParaRPr/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Uses PEiD </a:t>
            </a:r>
            <a:endParaRPr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Portable Executable Info</a:t>
            </a:r>
            <a:endParaRPr/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Shows information on Header and Sections</a:t>
            </a:r>
            <a:endParaRPr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Imports</a:t>
            </a:r>
            <a:endParaRPr/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Dll’s and other imports from the file</a:t>
            </a:r>
            <a:endParaRPr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/>
              <a:t>&amp; much more</a:t>
            </a:r>
            <a:endParaRPr/>
          </a:p>
          <a:p>
            <a:pPr marL="457200" lvl="0" indent="-323850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  <a:p>
            <a:pPr marL="171450" lvl="0" indent="-38100">
              <a:spcBef>
                <a:spcPts val="75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1" name="Shape 131" title="History on VirusTota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7013" y="1411613"/>
            <a:ext cx="4257675" cy="212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 title="Imports on VirusTota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43275" y="3738300"/>
            <a:ext cx="1117475" cy="304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105" title=" VirusTotal">
            <a:extLst>
              <a:ext uri="{FF2B5EF4-FFF2-40B4-BE49-F238E27FC236}">
                <a16:creationId xmlns:a16="http://schemas.microsoft.com/office/drawing/2014/main" id="{1D8BFCCA-5998-8748-98C8-D13346DC4D72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53554" y="156451"/>
            <a:ext cx="2589335" cy="618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VirusTotal API</a:t>
            </a:r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38100">
              <a:spcBef>
                <a:spcPts val="750"/>
              </a:spcBef>
              <a:spcAft>
                <a:spcPts val="0"/>
              </a:spcAft>
              <a:buNone/>
            </a:pPr>
            <a:r>
              <a:rPr lang="en-US" dirty="0"/>
              <a:t>Public</a:t>
            </a:r>
            <a:endParaRPr dirty="0"/>
          </a:p>
          <a:p>
            <a:pPr marL="457200" lvl="0" indent="-361950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Allows for same submissions as web browser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Max of 4 requests per minute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Limited daily quota of submissions </a:t>
            </a:r>
            <a:endParaRPr dirty="0"/>
          </a:p>
          <a:p>
            <a:pPr marL="171450" lvl="0" indent="-38100" rtl="0">
              <a:spcBef>
                <a:spcPts val="750"/>
              </a:spcBef>
              <a:spcAft>
                <a:spcPts val="0"/>
              </a:spcAft>
              <a:buNone/>
            </a:pPr>
            <a:r>
              <a:rPr lang="en-US" dirty="0"/>
              <a:t>Private</a:t>
            </a:r>
            <a:endParaRPr dirty="0"/>
          </a:p>
          <a:p>
            <a:pPr marL="457200" lvl="0" indent="-361950" rtl="0"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Higher request rates allowed 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All reports on a sample or URL 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Improved </a:t>
            </a:r>
            <a:r>
              <a:rPr lang="en-US" dirty="0" err="1"/>
              <a:t>behavioural</a:t>
            </a:r>
            <a:r>
              <a:rPr lang="en-US" dirty="0"/>
              <a:t> execution 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 err="1"/>
              <a:t>Yara</a:t>
            </a:r>
            <a:r>
              <a:rPr lang="en-US" dirty="0"/>
              <a:t> notifications about the sample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Scans for known packers 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More metadata about the sample </a:t>
            </a:r>
            <a:endParaRPr dirty="0"/>
          </a:p>
          <a:p>
            <a:pPr marL="457200" lvl="0" indent="-36195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Allows for sample downloads</a:t>
            </a:r>
            <a:endParaRPr dirty="0"/>
          </a:p>
          <a:p>
            <a:pPr marL="0" lvl="0" indent="0">
              <a:spcBef>
                <a:spcPts val="75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P_C5Modules_CC_License_standard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573</Words>
  <Application>Microsoft Macintosh PowerPoint</Application>
  <PresentationFormat>On-screen Show (4:3)</PresentationFormat>
  <Paragraphs>133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PP_C5Modules_CC_License_standard</vt:lpstr>
      <vt:lpstr>  Automated Sandboxes</vt:lpstr>
      <vt:lpstr>Learning Outcomes</vt:lpstr>
      <vt:lpstr>Sandboxes</vt:lpstr>
      <vt:lpstr>Sandboxes Pros &amp; Cons</vt:lpstr>
      <vt:lpstr>VirusTotal</vt:lpstr>
      <vt:lpstr>VirusTotal - Detection</vt:lpstr>
      <vt:lpstr>VirusTotal - Details </vt:lpstr>
      <vt:lpstr>VirusTotal - Details</vt:lpstr>
      <vt:lpstr>VirusTotal API</vt:lpstr>
      <vt:lpstr>VirusTotal Uploader</vt:lpstr>
      <vt:lpstr>Cuckoo</vt:lpstr>
      <vt:lpstr>Malwr(.com)</vt:lpstr>
      <vt:lpstr>Hybrid-Analysis &amp; Reverse.it</vt:lpstr>
      <vt:lpstr>Other Notable Sandboxes </vt:lpstr>
      <vt:lpstr>Conclusion </vt:lpstr>
      <vt:lpstr>Summary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Automated Sandboxes</dc:title>
  <cp:lastModifiedBy>Josh Stroschein</cp:lastModifiedBy>
  <cp:revision>13</cp:revision>
  <dcterms:modified xsi:type="dcterms:W3CDTF">2018-04-18T17:31:37Z</dcterms:modified>
</cp:coreProperties>
</file>