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notesMasterIdLst>
    <p:notesMasterId r:id="rId23"/>
  </p:notesMasterIdLst>
  <p:sldIdLst>
    <p:sldId id="256" r:id="rId2"/>
    <p:sldId id="303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05" r:id="rId22"/>
  </p:sldIdLst>
  <p:sldSz cx="9144000" cy="6858000" type="screen4x3"/>
  <p:notesSz cx="7315200" cy="96012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44" autoAdjust="0"/>
    <p:restoredTop sz="81870" autoAdjust="0"/>
  </p:normalViewPr>
  <p:slideViewPr>
    <p:cSldViewPr snapToGrid="0" snapToObjects="1">
      <p:cViewPr varScale="1">
        <p:scale>
          <a:sx n="151" d="100"/>
          <a:sy n="151" d="100"/>
        </p:scale>
        <p:origin x="37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D208448-EA90-48C3-9EBA-9752339ACEF4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BC2C3F8-920C-4239-9891-79F2271E8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F77F84-EBF5-4DC2-873D-49BD8B121CCF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2E80AE-A2D3-45AA-9282-165AD6710FE8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249488" y="3402013"/>
            <a:ext cx="5372100" cy="2058987"/>
            <a:chOff x="914400" y="3657600"/>
            <a:chExt cx="7162800" cy="2059641"/>
          </a:xfrm>
        </p:grpSpPr>
        <p:sp>
          <p:nvSpPr>
            <p:cNvPr id="5" name="Rectangle 10"/>
            <p:cNvSpPr/>
            <p:nvPr/>
          </p:nvSpPr>
          <p:spPr>
            <a:xfrm>
              <a:off x="914400" y="3657600"/>
              <a:ext cx="7162800" cy="1295811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6" name="Rectangle 11"/>
            <p:cNvSpPr/>
            <p:nvPr/>
          </p:nvSpPr>
          <p:spPr>
            <a:xfrm>
              <a:off x="914400" y="5069335"/>
              <a:ext cx="7162800" cy="647906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7" name="Rectangle 12"/>
            <p:cNvSpPr/>
            <p:nvPr/>
          </p:nvSpPr>
          <p:spPr>
            <a:xfrm>
              <a:off x="914400" y="3657600"/>
              <a:ext cx="228600" cy="1295811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  <p:sp>
          <p:nvSpPr>
            <p:cNvPr id="8" name="Rectangle 13"/>
            <p:cNvSpPr/>
            <p:nvPr/>
          </p:nvSpPr>
          <p:spPr>
            <a:xfrm>
              <a:off x="914400" y="5069335"/>
              <a:ext cx="228600" cy="647906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629775" y="3616586"/>
            <a:ext cx="4611655" cy="80356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lang="en-US" sz="3000" b="1" kern="1200" baseline="0" dirty="0" smtClean="0">
                <a:solidFill>
                  <a:srgbClr val="2955A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629775" y="4998325"/>
            <a:ext cx="4220429" cy="27889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  <a:lvl3pPr marL="685800" indent="0">
              <a:buNone/>
              <a:defRPr/>
            </a:lvl3pPr>
            <a:lvl5pPr marL="1371600" indent="0" algn="l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859C-89A0-4C1D-B3B9-DD0F9998A6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01FE8-1818-4A56-B30A-CCD984F456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B3A4-4A00-44DB-9BF1-EB2CA51DE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54BC4-0553-463F-B622-46053397F1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CD291-EBF4-47B8-BDB1-CD835FFC1B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F714-F625-4053-9B06-9C6DF9A769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FBFE-FF7D-4FA1-B21A-29DE576991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2288" y="187325"/>
            <a:ext cx="5551487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creativecommons.org/licenses/by/4.0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0050" y="6329363"/>
            <a:ext cx="49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267019-40B7-405C-98B7-75F3216AFF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7" name="Title Placeholder 6"/>
          <p:cNvSpPr>
            <a:spLocks noGrp="1"/>
          </p:cNvSpPr>
          <p:nvPr>
            <p:ph type="title"/>
          </p:nvPr>
        </p:nvSpPr>
        <p:spPr bwMode="auto">
          <a:xfrm>
            <a:off x="628650" y="457200"/>
            <a:ext cx="568642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</a:t>
            </a:r>
          </a:p>
          <a:p>
            <a:pPr lvl="0"/>
            <a:r>
              <a:rPr lang="en-US"/>
              <a:t>aster text styles</a:t>
            </a:r>
          </a:p>
          <a:p>
            <a:pPr lvl="1"/>
            <a:r>
              <a:rPr lang="en-US"/>
              <a:t>Second levelThird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90488"/>
            <a:ext cx="138113" cy="276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+mn-lt"/>
              <a:cs typeface="+mn-cs"/>
            </a:endParaRPr>
          </a:p>
        </p:txBody>
      </p:sp>
      <p:pic>
        <p:nvPicPr>
          <p:cNvPr id="1030" name="Picture 2" descr="reative Commons License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138113" y="6402388"/>
            <a:ext cx="838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976313" y="6415088"/>
            <a:ext cx="5700712" cy="2460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914400" eaLnBrk="0" hangingPunct="0">
              <a:defRPr/>
            </a:pPr>
            <a:r>
              <a:rPr lang="x-none" altLang="x-none" sz="1000" dirty="0">
                <a:cs typeface="+mn-cs"/>
              </a:rPr>
              <a:t>  This document is licensed with a </a:t>
            </a:r>
            <a:r>
              <a:rPr lang="x-none" altLang="x-none" sz="1000" dirty="0">
                <a:cs typeface="+mn-cs"/>
                <a:hlinkClick r:id="rId12"/>
              </a:rPr>
              <a:t>Creative Commons Attribution 4.0 International License</a:t>
            </a:r>
            <a:r>
              <a:rPr lang="x-none" altLang="x-none" sz="1000" dirty="0">
                <a:cs typeface="+mn-cs"/>
              </a:rPr>
              <a:t> ©2017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7" r:id="rId9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didierstevens.com/programs/oledump-py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0488" y="3616325"/>
            <a:ext cx="4611687" cy="803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sz="3300" dirty="0"/>
            </a:br>
            <a:br>
              <a:rPr sz="3300" dirty="0"/>
            </a:br>
            <a:r>
              <a:rPr lang="en-US" sz="3300" dirty="0"/>
              <a:t>Delivery Mechanisms: Office Documents</a:t>
            </a:r>
            <a:endParaRPr dirty="0"/>
          </a:p>
        </p:txBody>
      </p:sp>
      <p:sp>
        <p:nvSpPr>
          <p:cNvPr id="12290" name="Subtitle 2"/>
          <p:cNvSpPr>
            <a:spLocks noGrp="1"/>
          </p:cNvSpPr>
          <p:nvPr>
            <p:ph type="body" sz="quarter" idx="13"/>
          </p:nvPr>
        </p:nvSpPr>
        <p:spPr>
          <a:xfrm>
            <a:off x="2630488" y="4999038"/>
            <a:ext cx="4219575" cy="277812"/>
          </a:xfrm>
        </p:spPr>
        <p:txBody>
          <a:bodyPr/>
          <a:lstStyle/>
          <a:p>
            <a:pPr eaLnBrk="1" hangingPunct="1"/>
            <a:r>
              <a:rPr lang="en-US" sz="2000" b="1" dirty="0">
                <a:solidFill>
                  <a:srgbClr val="2F5597"/>
                </a:solidFill>
              </a:rPr>
              <a:t>Office Documents/ Macros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11316-A8CB-48DC-8C31-E918848C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 to help get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A4532-F462-4E0C-99A0-6ACE41859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OfficeMalScanner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 title="Scanner for Office Documents">
            <a:extLst>
              <a:ext uri="{FF2B5EF4-FFF2-40B4-BE49-F238E27FC236}">
                <a16:creationId xmlns:a16="http://schemas.microsoft.com/office/drawing/2014/main" id="{494092EB-EB14-4BCE-86DA-EF068A1BCC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9" t="14095" r="38687" b="57143"/>
          <a:stretch/>
        </p:blipFill>
        <p:spPr>
          <a:xfrm>
            <a:off x="814154" y="2103970"/>
            <a:ext cx="7515692" cy="426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9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4FE25-F919-4E81-8ECC-602E1C72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Scanner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3F4C2-760E-4827-BE56-7592F262B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title="MalScanner Example ">
            <a:extLst>
              <a:ext uri="{FF2B5EF4-FFF2-40B4-BE49-F238E27FC236}">
                <a16:creationId xmlns:a16="http://schemas.microsoft.com/office/drawing/2014/main" id="{6983F299-2F75-4CA1-95B0-682FE83B6B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1" t="18081" r="45369" b="56473"/>
          <a:stretch/>
        </p:blipFill>
        <p:spPr bwMode="auto">
          <a:xfrm>
            <a:off x="457200" y="1632857"/>
            <a:ext cx="8148753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1626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648BC-5BBB-4C8D-AD50-F8A9FB9FA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Scans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F7890-5BF8-4C11-90A3-038B521A4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title="VisualBasic Code ">
            <a:extLst>
              <a:ext uri="{FF2B5EF4-FFF2-40B4-BE49-F238E27FC236}">
                <a16:creationId xmlns:a16="http://schemas.microsoft.com/office/drawing/2014/main" id="{7F4ED720-9B3F-4B11-B523-227AEAFA9A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 t="16671" r="45369" b="56741"/>
          <a:stretch/>
        </p:blipFill>
        <p:spPr bwMode="auto">
          <a:xfrm>
            <a:off x="543325" y="1524000"/>
            <a:ext cx="80573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title="VB-code">
            <a:extLst>
              <a:ext uri="{FF2B5EF4-FFF2-40B4-BE49-F238E27FC236}">
                <a16:creationId xmlns:a16="http://schemas.microsoft.com/office/drawing/2014/main" id="{F2C83E2C-0708-45D6-B5BD-7CC905A6DD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4" t="43619" r="51167" b="48953"/>
          <a:stretch/>
        </p:blipFill>
        <p:spPr>
          <a:xfrm>
            <a:off x="6111554" y="1143000"/>
            <a:ext cx="2532183" cy="1371600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cxnSp>
        <p:nvCxnSpPr>
          <p:cNvPr id="6" name="Straight Arrow Connector 5" title="arrow">
            <a:extLst>
              <a:ext uri="{FF2B5EF4-FFF2-40B4-BE49-F238E27FC236}">
                <a16:creationId xmlns:a16="http://schemas.microsoft.com/office/drawing/2014/main" id="{D1C5439D-AD5F-4320-9318-096C21484A80}"/>
              </a:ext>
            </a:extLst>
          </p:cNvPr>
          <p:cNvCxnSpPr/>
          <p:nvPr/>
        </p:nvCxnSpPr>
        <p:spPr>
          <a:xfrm flipV="1">
            <a:off x="4767942" y="2545080"/>
            <a:ext cx="1554480" cy="1724298"/>
          </a:xfrm>
          <a:prstGeom prst="straightConnector1">
            <a:avLst/>
          </a:prstGeom>
          <a:ln w="857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380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9A470-8764-484E-9E9B-AD2423676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Didier Stevens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4A436-4077-4816-B85D-E68649425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Provides numerous tools to help with malware analysis</a:t>
            </a:r>
          </a:p>
          <a:p>
            <a:endParaRPr lang="en-US" dirty="0"/>
          </a:p>
          <a:p>
            <a:r>
              <a:rPr lang="en-US" dirty="0"/>
              <a:t>oledump.py</a:t>
            </a:r>
          </a:p>
          <a:p>
            <a:pPr lvl="1"/>
            <a:r>
              <a:rPr lang="en-US" dirty="0">
                <a:hlinkClick r:id="rId2"/>
              </a:rPr>
              <a:t>http://blog.didierstevens.com/programs/oledump-py/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Provides similar functionality as other tools discussed today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914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2EBEB-D415-4817-AFFF-E213F0A60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708E3-F7CC-40D7-8DD5-715203236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VBA AutoOpen: AutoOpen macro runs after you open a new document.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https://support.microsoft.com/en-us/kb/286310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 title="Macro Example">
            <a:extLst>
              <a:ext uri="{FF2B5EF4-FFF2-40B4-BE49-F238E27FC236}">
                <a16:creationId xmlns:a16="http://schemas.microsoft.com/office/drawing/2014/main" id="{0A866F94-C7A3-46AC-814B-C34F63984B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" t="37253" r="31682" b="37484"/>
          <a:stretch/>
        </p:blipFill>
        <p:spPr bwMode="auto">
          <a:xfrm>
            <a:off x="366211" y="2417938"/>
            <a:ext cx="8411578" cy="31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8853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9B4AB-7000-492E-A2F0-20C4F8A0D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Try This…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35D57-BA25-423B-A52D-CBC45F72E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title="Deobfscating ">
            <a:extLst>
              <a:ext uri="{FF2B5EF4-FFF2-40B4-BE49-F238E27FC236}">
                <a16:creationId xmlns:a16="http://schemas.microsoft.com/office/drawing/2014/main" id="{4E653DA8-9964-42E2-84E7-8C808F36BD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32713" r="48024" b="58997"/>
          <a:stretch/>
        </p:blipFill>
        <p:spPr bwMode="auto">
          <a:xfrm>
            <a:off x="125122" y="2271560"/>
            <a:ext cx="8893755" cy="161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9086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51E-8EE3-4B1C-A28A-7D995A442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Try This…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8B2-5FDC-4E8B-B447-9D9D6F990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title="Function">
            <a:extLst>
              <a:ext uri="{FF2B5EF4-FFF2-40B4-BE49-F238E27FC236}">
                <a16:creationId xmlns:a16="http://schemas.microsoft.com/office/drawing/2014/main" id="{8CFFC43D-4D74-4405-8A30-010046372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32713" r="48024" b="58997"/>
          <a:stretch/>
        </p:blipFill>
        <p:spPr>
          <a:xfrm>
            <a:off x="125122" y="1600200"/>
            <a:ext cx="8893755" cy="1617046"/>
          </a:xfrm>
          <a:prstGeom prst="rect">
            <a:avLst/>
          </a:prstGeom>
        </p:spPr>
      </p:pic>
      <p:pic>
        <p:nvPicPr>
          <p:cNvPr id="5" name="Content Placeholder 4" title="WshShell">
            <a:extLst>
              <a:ext uri="{FF2B5EF4-FFF2-40B4-BE49-F238E27FC236}">
                <a16:creationId xmlns:a16="http://schemas.microsoft.com/office/drawing/2014/main" id="{E7667FBA-6E80-4D78-9F4C-88009246A0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5" t="22154" r="17524" b="56685"/>
          <a:stretch/>
        </p:blipFill>
        <p:spPr bwMode="auto">
          <a:xfrm>
            <a:off x="1103810" y="3365803"/>
            <a:ext cx="6936377" cy="294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3951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97108-1C94-493B-A820-C82AF1F4D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BF4AA-C165-46C6-8C01-3BDC69E4DF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converge = “</a:t>
            </a:r>
            <a:r>
              <a:rPr lang="en-US" dirty="0" err="1"/>
              <a:t>ExpandEnvironmentStrings</a:t>
            </a:r>
            <a:r>
              <a:rPr lang="en-US" dirty="0"/>
              <a:t>”</a:t>
            </a:r>
          </a:p>
          <a:p>
            <a:endParaRPr lang="en-US" dirty="0"/>
          </a:p>
        </p:txBody>
      </p:sp>
      <p:pic>
        <p:nvPicPr>
          <p:cNvPr id="4" name="Content Placeholder 3" title="Function">
            <a:extLst>
              <a:ext uri="{FF2B5EF4-FFF2-40B4-BE49-F238E27FC236}">
                <a16:creationId xmlns:a16="http://schemas.microsoft.com/office/drawing/2014/main" id="{A2AEB897-6328-4797-8634-0D42BB2634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32713" r="48024" b="58997"/>
          <a:stretch/>
        </p:blipFill>
        <p:spPr>
          <a:xfrm>
            <a:off x="125122" y="255403"/>
            <a:ext cx="8893755" cy="1617046"/>
          </a:xfrm>
          <a:prstGeom prst="rect">
            <a:avLst/>
          </a:prstGeom>
        </p:spPr>
      </p:pic>
      <p:pic>
        <p:nvPicPr>
          <p:cNvPr id="5" name="Picture 4" title="Object Environments ">
            <a:extLst>
              <a:ext uri="{FF2B5EF4-FFF2-40B4-BE49-F238E27FC236}">
                <a16:creationId xmlns:a16="http://schemas.microsoft.com/office/drawing/2014/main" id="{63D514A1-D385-4ADD-982E-5CCFB5A23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9" t="27048" r="29437" b="46095"/>
          <a:stretch/>
        </p:blipFill>
        <p:spPr>
          <a:xfrm>
            <a:off x="1619793" y="2290056"/>
            <a:ext cx="5904411" cy="402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17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039DD-94C1-4295-B30D-9B731202B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Try This…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0A1F1-71C1-4148-9041-DB66C7A62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How about: </a:t>
            </a:r>
          </a:p>
          <a:p>
            <a:pPr lvl="1"/>
            <a:r>
              <a:rPr lang="en-US" dirty="0" err="1"/>
              <a:t>detonize</a:t>
            </a:r>
            <a:r>
              <a:rPr lang="en-US" dirty="0"/>
              <a:t> = </a:t>
            </a:r>
            <a:r>
              <a:rPr lang="en-US" dirty="0" err="1"/>
              <a:t>CallByName</a:t>
            </a:r>
            <a:r>
              <a:rPr lang="en-US" dirty="0"/>
              <a:t>(</a:t>
            </a:r>
            <a:r>
              <a:rPr lang="en-US" dirty="0" err="1"/>
              <a:t>wshShell</a:t>
            </a:r>
            <a:r>
              <a:rPr lang="en-US" dirty="0"/>
              <a:t>, “</a:t>
            </a:r>
            <a:r>
              <a:rPr lang="en-US" dirty="0" err="1"/>
              <a:t>ExpandEnvironmentStrings</a:t>
            </a:r>
            <a:r>
              <a:rPr lang="en-US" dirty="0"/>
              <a:t>”, </a:t>
            </a:r>
            <a:r>
              <a:rPr lang="en-US" dirty="0" err="1"/>
              <a:t>vbMethod</a:t>
            </a:r>
            <a:r>
              <a:rPr lang="en-US" dirty="0"/>
              <a:t>, “%temp%”)</a:t>
            </a:r>
          </a:p>
          <a:p>
            <a:pPr lvl="1"/>
            <a:r>
              <a:rPr lang="en-US" dirty="0" err="1"/>
              <a:t>detonize</a:t>
            </a:r>
            <a:r>
              <a:rPr lang="en-US" dirty="0"/>
              <a:t> = </a:t>
            </a:r>
            <a:r>
              <a:rPr lang="en-US" dirty="0" err="1"/>
              <a:t>wshShell.ExpandEnvironmentStrings</a:t>
            </a:r>
            <a:r>
              <a:rPr lang="en-US" dirty="0"/>
              <a:t>(“%temp%”)</a:t>
            </a:r>
          </a:p>
          <a:p>
            <a:pPr lvl="1"/>
            <a:r>
              <a:rPr lang="en-US" dirty="0" err="1"/>
              <a:t>detonize</a:t>
            </a:r>
            <a:r>
              <a:rPr lang="en-US" dirty="0"/>
              <a:t> is the value</a:t>
            </a:r>
          </a:p>
          <a:p>
            <a:endParaRPr lang="en-US" dirty="0"/>
          </a:p>
        </p:txBody>
      </p:sp>
      <p:pic>
        <p:nvPicPr>
          <p:cNvPr id="4" name="Content Placeholder 3" title="Function">
            <a:extLst>
              <a:ext uri="{FF2B5EF4-FFF2-40B4-BE49-F238E27FC236}">
                <a16:creationId xmlns:a16="http://schemas.microsoft.com/office/drawing/2014/main" id="{3DA14CF7-4AA0-4771-AC66-C375D8E075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32713" r="48024" b="58997"/>
          <a:stretch/>
        </p:blipFill>
        <p:spPr>
          <a:xfrm>
            <a:off x="125122" y="1283144"/>
            <a:ext cx="8893755" cy="1617046"/>
          </a:xfrm>
          <a:prstGeom prst="rect">
            <a:avLst/>
          </a:prstGeom>
        </p:spPr>
      </p:pic>
      <p:pic>
        <p:nvPicPr>
          <p:cNvPr id="6" name="Picture 5" title="Execution of an Object">
            <a:extLst>
              <a:ext uri="{FF2B5EF4-FFF2-40B4-BE49-F238E27FC236}">
                <a16:creationId xmlns:a16="http://schemas.microsoft.com/office/drawing/2014/main" id="{03B66B86-D8FB-43F1-AB48-A2AFB28BD9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38286" r="27162" b="53714"/>
          <a:stretch/>
        </p:blipFill>
        <p:spPr>
          <a:xfrm>
            <a:off x="397487" y="4491855"/>
            <a:ext cx="8746513" cy="168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3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5FCBE-9F8E-4924-B8EF-190BC837D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Try This…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866BE-B402-40DC-B254-C3D1CD19C5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drawling = </a:t>
            </a:r>
            <a:r>
              <a:rPr lang="en-US" dirty="0" err="1"/>
              <a:t>detonize</a:t>
            </a:r>
            <a:r>
              <a:rPr lang="en-US" dirty="0"/>
              <a:t> &amp; “\lewd.exe”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that was just to figure out the path!!!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 title="Function">
            <a:extLst>
              <a:ext uri="{FF2B5EF4-FFF2-40B4-BE49-F238E27FC236}">
                <a16:creationId xmlns:a16="http://schemas.microsoft.com/office/drawing/2014/main" id="{4099006E-7AF5-40CE-9A70-C8700AA60E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32713" r="48024" b="58997"/>
          <a:stretch/>
        </p:blipFill>
        <p:spPr>
          <a:xfrm>
            <a:off x="125122" y="1220114"/>
            <a:ext cx="8893755" cy="1617046"/>
          </a:xfrm>
          <a:prstGeom prst="rect">
            <a:avLst/>
          </a:prstGeom>
        </p:spPr>
      </p:pic>
      <p:pic>
        <p:nvPicPr>
          <p:cNvPr id="5" name="Picture 4" title="Execution Example">
            <a:extLst>
              <a:ext uri="{FF2B5EF4-FFF2-40B4-BE49-F238E27FC236}">
                <a16:creationId xmlns:a16="http://schemas.microsoft.com/office/drawing/2014/main" id="{E2DBB620-1925-427C-B138-8586C581E1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t="17508" r="40593" b="80572"/>
          <a:stretch/>
        </p:blipFill>
        <p:spPr>
          <a:xfrm>
            <a:off x="451741" y="3403736"/>
            <a:ext cx="8240515" cy="391887"/>
          </a:xfrm>
          <a:prstGeom prst="rect">
            <a:avLst/>
          </a:prstGeom>
        </p:spPr>
      </p:pic>
      <p:pic>
        <p:nvPicPr>
          <p:cNvPr id="6" name="Picture 5" title="Function to Execute ">
            <a:extLst>
              <a:ext uri="{FF2B5EF4-FFF2-40B4-BE49-F238E27FC236}">
                <a16:creationId xmlns:a16="http://schemas.microsoft.com/office/drawing/2014/main" id="{E57C0395-A20F-4113-BCE7-CFA0CF8D31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 t="5905" r="43350" b="88190"/>
          <a:stretch/>
        </p:blipFill>
        <p:spPr>
          <a:xfrm>
            <a:off x="638668" y="3895419"/>
            <a:ext cx="7866659" cy="148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70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/>
            <a:r>
              <a:rPr lang="en-US" dirty="0"/>
              <a:t>Learning Outcomes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dirty="0"/>
              <a:t>Upon completion of this lesson, students will be able to: </a:t>
            </a:r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Identify when Office Documents can be infected 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Examine how macros work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Appraise common Office Document techniques </a:t>
            </a:r>
          </a:p>
          <a:p>
            <a:pPr marL="342900" lvl="1" indent="0" eaLnBrk="1" hangingPunct="1">
              <a:buNone/>
            </a:pPr>
            <a:endParaRPr lang="en-US" dirty="0"/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18858-C2A3-42F0-9246-1C9CB8A13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4D21D-43EC-47E7-8C82-35E92FC12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https://isc.sans.edu/forums/diary/Analyze+of+a+malicious+Word+document+with+an+embedded+payload/20377/</a:t>
            </a:r>
          </a:p>
          <a:p>
            <a:endParaRPr lang="en-US" dirty="0"/>
          </a:p>
        </p:txBody>
      </p:sp>
      <p:pic>
        <p:nvPicPr>
          <p:cNvPr id="4" name="Picture 3" title="Object Creation ">
            <a:extLst>
              <a:ext uri="{FF2B5EF4-FFF2-40B4-BE49-F238E27FC236}">
                <a16:creationId xmlns:a16="http://schemas.microsoft.com/office/drawing/2014/main" id="{10C78EE8-2DFF-4448-8BFB-DBE70EB43C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3" t="34285" r="36679" b="50477"/>
          <a:stretch/>
        </p:blipFill>
        <p:spPr>
          <a:xfrm>
            <a:off x="111040" y="1524000"/>
            <a:ext cx="9032960" cy="401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93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dirty="0"/>
              <a:t>Upon completion of this lesson, students will be able to: </a:t>
            </a:r>
          </a:p>
          <a:p>
            <a:pPr marL="0" indent="0" eaLnBrk="1" hangingPunct="1">
              <a:buNone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Identify when Office Documents can be infected 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Examine how macros work</a:t>
            </a:r>
          </a:p>
          <a:p>
            <a:pPr marL="685800" lvl="1" indent="-342900" eaLnBrk="1" hangingPunct="1">
              <a:buFont typeface="+mj-lt"/>
              <a:buAutoNum type="arabicPeriod"/>
            </a:pPr>
            <a:endParaRPr lang="en-US" dirty="0"/>
          </a:p>
          <a:p>
            <a:pPr marL="685800" lvl="1" indent="-342900" eaLnBrk="1" hangingPunct="1">
              <a:buFont typeface="+mj-lt"/>
              <a:buAutoNum type="arabicPeriod"/>
            </a:pPr>
            <a:r>
              <a:rPr lang="en-US" dirty="0"/>
              <a:t>Appraise common Office Document techniques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63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1A876-56F7-4300-88EA-83438A512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9962F-DDFA-4C76-81A5-C779ADD9C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Generally refer to MS office suite</a:t>
            </a:r>
          </a:p>
          <a:p>
            <a:pPr lvl="1"/>
            <a:r>
              <a:rPr lang="en-US" dirty="0"/>
              <a:t>Excel, PowerPoint, Word</a:t>
            </a:r>
          </a:p>
          <a:p>
            <a:endParaRPr lang="en-US" dirty="0"/>
          </a:p>
          <a:p>
            <a:r>
              <a:rPr lang="en-US" dirty="0"/>
              <a:t>Focus is on the macros</a:t>
            </a:r>
          </a:p>
          <a:p>
            <a:endParaRPr lang="en-US" dirty="0"/>
          </a:p>
          <a:p>
            <a:r>
              <a:rPr lang="en-US" dirty="0"/>
              <a:t>OLE – Object Linking and Embedding</a:t>
            </a:r>
          </a:p>
          <a:p>
            <a:pPr lvl="1"/>
            <a:r>
              <a:rPr lang="en-US" dirty="0"/>
              <a:t>Allows for compound documents</a:t>
            </a:r>
          </a:p>
          <a:p>
            <a:pPr lvl="1"/>
            <a:r>
              <a:rPr lang="en-US" dirty="0"/>
              <a:t>Embed information from a number of different sources</a:t>
            </a:r>
          </a:p>
          <a:p>
            <a:pPr lvl="2"/>
            <a:r>
              <a:rPr lang="en-US" dirty="0"/>
              <a:t>Embed a spreadsheet in a Word doc, spreadsheet keeps all original properties</a:t>
            </a:r>
          </a:p>
          <a:p>
            <a:pPr lvl="2"/>
            <a:r>
              <a:rPr lang="en-US" dirty="0"/>
              <a:t>User edits the embedded data, Windows activates the originating application</a:t>
            </a:r>
          </a:p>
          <a:p>
            <a:pPr lvl="2"/>
            <a:r>
              <a:rPr lang="en-US" dirty="0"/>
              <a:t>https://support.microsoft.com/en-us/kb/86008</a:t>
            </a:r>
          </a:p>
        </p:txBody>
      </p:sp>
    </p:spTree>
    <p:extLst>
      <p:ext uri="{BB962C8B-B14F-4D97-AF65-F5344CB8AC3E}">
        <p14:creationId xmlns:p14="http://schemas.microsoft.com/office/powerpoint/2010/main" val="125755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173E3-8D2C-4F2E-BD5C-F8E9434AF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33E9D-EB49-4398-938B-016A0026A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Office documents can contain embedded code</a:t>
            </a:r>
          </a:p>
          <a:p>
            <a:pPr lvl="1"/>
            <a:r>
              <a:rPr lang="en-US" dirty="0"/>
              <a:t>Written in VBA – Visual Basic for Applications</a:t>
            </a:r>
          </a:p>
          <a:p>
            <a:pPr lvl="1"/>
            <a:endParaRPr lang="en-US" dirty="0"/>
          </a:p>
          <a:p>
            <a:r>
              <a:rPr lang="en-US" dirty="0"/>
              <a:t>Write a macro that does something malicious</a:t>
            </a:r>
          </a:p>
          <a:p>
            <a:pPr lvl="1"/>
            <a:r>
              <a:rPr lang="en-US" dirty="0"/>
              <a:t>Embed in an office document</a:t>
            </a:r>
          </a:p>
          <a:p>
            <a:pPr lvl="1"/>
            <a:r>
              <a:rPr lang="en-US" dirty="0"/>
              <a:t>Distribute</a:t>
            </a:r>
          </a:p>
          <a:p>
            <a:pPr lvl="1"/>
            <a:endParaRPr lang="en-US" dirty="0"/>
          </a:p>
          <a:p>
            <a:r>
              <a:rPr lang="en-US" dirty="0" err="1"/>
              <a:t>AutoExec</a:t>
            </a:r>
            <a:r>
              <a:rPr lang="en-US" dirty="0"/>
              <a:t> and AutoOpen</a:t>
            </a:r>
          </a:p>
          <a:p>
            <a:pPr lvl="1"/>
            <a:r>
              <a:rPr lang="en-US" dirty="0"/>
              <a:t>Start when Word starts or a document is open – any document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980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02D49-B88C-4706-A485-9B9604555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 Protections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8823F-02E3-4C04-8D6F-57ED3799A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Protections associated with macros now standard with office suite</a:t>
            </a:r>
          </a:p>
          <a:p>
            <a:pPr lvl="1"/>
            <a:r>
              <a:rPr lang="en-US" dirty="0"/>
              <a:t>Block execution of macros</a:t>
            </a:r>
          </a:p>
          <a:p>
            <a:endParaRPr lang="en-US" dirty="0"/>
          </a:p>
        </p:txBody>
      </p:sp>
      <p:pic>
        <p:nvPicPr>
          <p:cNvPr id="5" name="Picture 4" title="Block Macros">
            <a:extLst>
              <a:ext uri="{FF2B5EF4-FFF2-40B4-BE49-F238E27FC236}">
                <a16:creationId xmlns:a16="http://schemas.microsoft.com/office/drawing/2014/main" id="{0ED03CDC-BCDC-4514-81E2-96E13CF58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2896394"/>
            <a:ext cx="59626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5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F7B71-0984-4959-9461-5A9310E86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forget about SE!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A5896-2848-4321-A265-EF024BB2C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Source: https://blogs.sophos.com/2015/09/28/why-word-malware-is-basic/</a:t>
            </a:r>
          </a:p>
          <a:p>
            <a:endParaRPr lang="en-US" dirty="0"/>
          </a:p>
        </p:txBody>
      </p:sp>
      <p:pic>
        <p:nvPicPr>
          <p:cNvPr id="4" name="Picture 2" descr="https://sophos.files.wordpress.com/2015/09/vbamal-006.png?w=1164&amp;h=726">
            <a:extLst>
              <a:ext uri="{FF2B5EF4-FFF2-40B4-BE49-F238E27FC236}">
                <a16:creationId xmlns:a16="http://schemas.microsoft.com/office/drawing/2014/main" id="{60B6758F-46C3-4D1C-9741-2E143AD5F2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2"/>
          <a:stretch/>
        </p:blipFill>
        <p:spPr bwMode="auto">
          <a:xfrm>
            <a:off x="741144" y="1524000"/>
            <a:ext cx="7421079" cy="42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730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B2BB-51DA-4D60-A54F-1809E4C24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VBA Malware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92D75-5BAD-4E0B-8812-12C1D4359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VBA malware usually isn’t self-contained, acts as a downloader</a:t>
            </a:r>
          </a:p>
          <a:p>
            <a:pPr lvl="1"/>
            <a:r>
              <a:rPr lang="en-US" dirty="0"/>
              <a:t>Purpose is to download and execute another malicious program (EXE)</a:t>
            </a:r>
          </a:p>
          <a:p>
            <a:pPr lvl="1"/>
            <a:r>
              <a:rPr lang="en-US" dirty="0"/>
              <a:t>Does this silently – user doesn’t know it’s happening</a:t>
            </a:r>
          </a:p>
          <a:p>
            <a:pPr lvl="1"/>
            <a:endParaRPr lang="en-US" dirty="0"/>
          </a:p>
          <a:p>
            <a:r>
              <a:rPr lang="en-US" dirty="0"/>
              <a:t>Some common techniques:</a:t>
            </a:r>
          </a:p>
          <a:p>
            <a:pPr lvl="1"/>
            <a:r>
              <a:rPr lang="en-US" dirty="0" err="1"/>
              <a:t>URLDownloadToFile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XMLHTTP object</a:t>
            </a:r>
          </a:p>
          <a:p>
            <a:pPr lvl="1"/>
            <a:r>
              <a:rPr lang="en-US" dirty="0"/>
              <a:t>What if it’s embedded in the document</a:t>
            </a:r>
            <a:r>
              <a:rPr lang="is-IS" dirty="0"/>
              <a:t>…?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Finally time to discuss obfuscation</a:t>
            </a:r>
            <a:r>
              <a:rPr lang="is-IS" dirty="0"/>
              <a:t>…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862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A0568-D8F3-438D-8C86-AF5F15C74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Obfuscation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D0D8E-F486-4350-A2DA-07CE3C9DE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Obfuscation</a:t>
            </a:r>
            <a:r>
              <a:rPr lang="en-US" b="1"/>
              <a:t>:</a:t>
            </a:r>
            <a:r>
              <a:rPr lang="en-US"/>
              <a:t> Obscuring </a:t>
            </a:r>
            <a:r>
              <a:rPr lang="en-US" dirty="0"/>
              <a:t>of intended meaning in communication, making the message confusing, willfully ambiguous, or harder to understand.</a:t>
            </a:r>
          </a:p>
          <a:p>
            <a:pPr lvl="1"/>
            <a:endParaRPr lang="en-US" dirty="0"/>
          </a:p>
          <a:p>
            <a:r>
              <a:rPr lang="en-US" dirty="0"/>
              <a:t>What does that mean for us?</a:t>
            </a:r>
          </a:p>
          <a:p>
            <a:endParaRPr lang="en-US" dirty="0"/>
          </a:p>
        </p:txBody>
      </p:sp>
      <p:pic>
        <p:nvPicPr>
          <p:cNvPr id="4" name="Picture 3" title="Obfuscation">
            <a:extLst>
              <a:ext uri="{FF2B5EF4-FFF2-40B4-BE49-F238E27FC236}">
                <a16:creationId xmlns:a16="http://schemas.microsoft.com/office/drawing/2014/main" id="{975C23C3-EDA8-41BF-BF3A-57EEA07F8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28772" r="49954" b="54526"/>
          <a:stretch/>
        </p:blipFill>
        <p:spPr>
          <a:xfrm>
            <a:off x="1264105" y="3645518"/>
            <a:ext cx="6615790" cy="253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67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7287F-D290-4955-9F14-C0E2583C3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Obfuscation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A4C1C-65CC-406A-9203-2B8777E1E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is to slow down our analysis and bypass security measures</a:t>
            </a:r>
          </a:p>
          <a:p>
            <a:pPr lvl="1"/>
            <a:r>
              <a:rPr lang="en-US" dirty="0"/>
              <a:t>Commercially available tools</a:t>
            </a:r>
          </a:p>
          <a:p>
            <a:pPr lvl="1"/>
            <a:r>
              <a:rPr lang="en-US" dirty="0"/>
              <a:t>Custom solutions</a:t>
            </a:r>
          </a:p>
          <a:p>
            <a:endParaRPr lang="en-US" dirty="0"/>
          </a:p>
          <a:p>
            <a:r>
              <a:rPr lang="en-US" dirty="0"/>
              <a:t>Execution time is not a major concern</a:t>
            </a:r>
          </a:p>
          <a:p>
            <a:endParaRPr lang="en-US" dirty="0"/>
          </a:p>
          <a:p>
            <a:r>
              <a:rPr lang="en-US" dirty="0"/>
              <a:t>Variety of techniques:</a:t>
            </a:r>
          </a:p>
          <a:p>
            <a:pPr lvl="1"/>
            <a:r>
              <a:rPr lang="en-US" dirty="0"/>
              <a:t>Base64 encoding, XORing, string reversal &amp; concatenation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394591"/>
      </p:ext>
    </p:extLst>
  </p:cSld>
  <p:clrMapOvr>
    <a:masterClrMapping/>
  </p:clrMapOvr>
</p:sld>
</file>

<file path=ppt/theme/theme1.xml><?xml version="1.0" encoding="utf-8"?>
<a:theme xmlns:a="http://schemas.openxmlformats.org/drawingml/2006/main" name="PP_C5Modules_CC_License_stand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_C5Modules_CC_License_standard" id="{F0FA9D47-06A1-4F86-A3DE-945BA88B3B0E}" vid="{A7340899-09C2-4C21-8394-A4D30A56A3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C5 Modules</Template>
  <TotalTime>2181</TotalTime>
  <Words>516</Words>
  <Application>Microsoft Macintosh PowerPoint</Application>
  <PresentationFormat>On-screen Show (4:3)</PresentationFormat>
  <Paragraphs>137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PP_C5Modules_CC_License_standard</vt:lpstr>
      <vt:lpstr>  Delivery Mechanisms: Office Documents</vt:lpstr>
      <vt:lpstr>Learning Outcomes</vt:lpstr>
      <vt:lpstr>Office Documents</vt:lpstr>
      <vt:lpstr>Macros</vt:lpstr>
      <vt:lpstr>MS Protections </vt:lpstr>
      <vt:lpstr>Don’t forget about SE!</vt:lpstr>
      <vt:lpstr>VBA Malware</vt:lpstr>
      <vt:lpstr>Obfuscation </vt:lpstr>
      <vt:lpstr>Obfuscation Goals</vt:lpstr>
      <vt:lpstr>Tools to help get started</vt:lpstr>
      <vt:lpstr>Office Scanner Example</vt:lpstr>
      <vt:lpstr>Scans Findings</vt:lpstr>
      <vt:lpstr>Didier Stevens</vt:lpstr>
      <vt:lpstr>Where to start</vt:lpstr>
      <vt:lpstr>Let’s Try This…</vt:lpstr>
      <vt:lpstr>Let’s Try This…</vt:lpstr>
      <vt:lpstr>PowerPoint Presentation</vt:lpstr>
      <vt:lpstr>Let’s Try This…</vt:lpstr>
      <vt:lpstr>Let’s Try This…</vt:lpstr>
      <vt:lpstr>Useful Info</vt:lpstr>
      <vt:lpstr>Summary</vt:lpstr>
    </vt:vector>
  </TitlesOfParts>
  <Company>University of California at Davis</Company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Bishop</dc:creator>
  <cp:lastModifiedBy>Josh Stroschein</cp:lastModifiedBy>
  <cp:revision>200</cp:revision>
  <cp:lastPrinted>2016-07-18T16:40:10Z</cp:lastPrinted>
  <dcterms:created xsi:type="dcterms:W3CDTF">2016-07-03T20:12:42Z</dcterms:created>
  <dcterms:modified xsi:type="dcterms:W3CDTF">2018-05-21T19:37:11Z</dcterms:modified>
</cp:coreProperties>
</file>