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1"/>
  </p:notesMasterIdLst>
  <p:sldIdLst>
    <p:sldId id="256" r:id="rId2"/>
    <p:sldId id="349" r:id="rId3"/>
    <p:sldId id="306" r:id="rId4"/>
    <p:sldId id="348"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7" r:id="rId19"/>
    <p:sldId id="350" r:id="rId20"/>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1" autoAdjust="0"/>
    <p:restoredTop sz="90454" autoAdjust="0"/>
  </p:normalViewPr>
  <p:slideViewPr>
    <p:cSldViewPr snapToGrid="0" snapToObjects="1">
      <p:cViewPr varScale="1">
        <p:scale>
          <a:sx n="158" d="100"/>
          <a:sy n="158" d="100"/>
        </p:scale>
        <p:origin x="208" y="4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SchemeForSuggestions">
  <dgm:title val="Color Scheme for Suggestions"/>
  <dgm:desc val="Color Scheme for Suggestions"/>
  <dgm:catLst>
    <dgm:cat type="Other" pri="2"/>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bg1">
        <a:lumMod val="95000"/>
      </a:schemeClr>
    </dgm:fillClrLst>
    <dgm:linClrLst>
      <a:schemeClr val="bg1">
        <a:lumMod val="95000"/>
      </a:schemeClr>
    </dgm:linClrLst>
    <dgm:effectClrLst/>
    <dgm:txLinClrLst/>
    <dgm:txFillClrLst meth="repeat">
      <a:schemeClr val="tx1">
        <a:lumMod val="75000"/>
        <a:lumOff val="25000"/>
      </a:schemeClr>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F6C4C1-BD9B-4052-941E-3B6B7418BBCD}" type="doc">
      <dgm:prSet loTypeId="urn:microsoft.com/office/officeart/2005/8/layout/vList2" loCatId="list" qsTypeId="urn:microsoft.com/office/officeart/2005/8/quickstyle/simple3" qsCatId="simple" csTypeId="urn:microsoft.com/office/officeart/2005/8/colors/colorful1" csCatId="colorful" phldr="1"/>
      <dgm:spPr/>
    </dgm:pt>
    <dgm:pt modelId="{7915DC1C-CBF4-4EEF-A7F4-50BE549C21B6}">
      <dgm:prSet phldrT="[Text]"/>
      <dgm:spPr/>
      <dgm:t>
        <a:bodyPr/>
        <a:lstStyle/>
        <a:p>
          <a:r>
            <a:rPr lang="en-US" dirty="0"/>
            <a:t>DOS Header</a:t>
          </a:r>
        </a:p>
      </dgm:t>
    </dgm:pt>
    <dgm:pt modelId="{0A5F46EE-F44B-4819-83BD-B0ADFA2D9EE7}" type="parTrans" cxnId="{43A310E0-BABB-4721-A9E9-E3A6FC6D5835}">
      <dgm:prSet/>
      <dgm:spPr/>
      <dgm:t>
        <a:bodyPr/>
        <a:lstStyle/>
        <a:p>
          <a:endParaRPr lang="en-US"/>
        </a:p>
      </dgm:t>
    </dgm:pt>
    <dgm:pt modelId="{0B28960C-7227-4809-9A42-20B438908A36}" type="sibTrans" cxnId="{43A310E0-BABB-4721-A9E9-E3A6FC6D5835}">
      <dgm:prSet/>
      <dgm:spPr/>
      <dgm:t>
        <a:bodyPr/>
        <a:lstStyle/>
        <a:p>
          <a:endParaRPr lang="en-US"/>
        </a:p>
      </dgm:t>
    </dgm:pt>
    <dgm:pt modelId="{E77A4F56-1DD3-46A5-8CD8-E91A0FF3ED6F}">
      <dgm:prSet phldrT="[Text]"/>
      <dgm:spPr/>
      <dgm:t>
        <a:bodyPr/>
        <a:lstStyle/>
        <a:p>
          <a:r>
            <a:rPr lang="en-US" dirty="0"/>
            <a:t>DOS stub</a:t>
          </a:r>
        </a:p>
      </dgm:t>
    </dgm:pt>
    <dgm:pt modelId="{BCC16E05-3FB1-452E-A243-172ED5183F66}" type="parTrans" cxnId="{6A153B2F-468A-4FB7-8490-C453A5A98D58}">
      <dgm:prSet/>
      <dgm:spPr/>
      <dgm:t>
        <a:bodyPr/>
        <a:lstStyle/>
        <a:p>
          <a:endParaRPr lang="en-US"/>
        </a:p>
      </dgm:t>
    </dgm:pt>
    <dgm:pt modelId="{7F1A4B2F-BACF-4119-8EC2-72F0C255C6EE}" type="sibTrans" cxnId="{6A153B2F-468A-4FB7-8490-C453A5A98D58}">
      <dgm:prSet/>
      <dgm:spPr/>
      <dgm:t>
        <a:bodyPr/>
        <a:lstStyle/>
        <a:p>
          <a:endParaRPr lang="en-US"/>
        </a:p>
      </dgm:t>
    </dgm:pt>
    <dgm:pt modelId="{0F3A47C6-3666-4A15-BD1B-FDC2D5E75A3C}">
      <dgm:prSet phldrT="[Text]"/>
      <dgm:spPr/>
      <dgm:t>
        <a:bodyPr/>
        <a:lstStyle/>
        <a:p>
          <a:r>
            <a:rPr lang="en-US" dirty="0"/>
            <a:t>Section Table</a:t>
          </a:r>
        </a:p>
      </dgm:t>
    </dgm:pt>
    <dgm:pt modelId="{AB751302-5A94-4A5D-B88A-25C0869C2BEF}" type="parTrans" cxnId="{6FB08A4E-B233-45A2-BC57-9177F64B8C90}">
      <dgm:prSet/>
      <dgm:spPr/>
      <dgm:t>
        <a:bodyPr/>
        <a:lstStyle/>
        <a:p>
          <a:endParaRPr lang="en-US"/>
        </a:p>
      </dgm:t>
    </dgm:pt>
    <dgm:pt modelId="{4BBC9E19-9BA2-477E-893A-A1044F181E7A}" type="sibTrans" cxnId="{6FB08A4E-B233-45A2-BC57-9177F64B8C90}">
      <dgm:prSet/>
      <dgm:spPr/>
      <dgm:t>
        <a:bodyPr/>
        <a:lstStyle/>
        <a:p>
          <a:endParaRPr lang="en-US"/>
        </a:p>
      </dgm:t>
    </dgm:pt>
    <dgm:pt modelId="{257D1044-EA75-454F-B7BC-B69B93B8A8F8}">
      <dgm:prSet/>
      <dgm:spPr>
        <a:solidFill>
          <a:schemeClr val="accent1">
            <a:lumMod val="60000"/>
            <a:lumOff val="40000"/>
          </a:schemeClr>
        </a:solidFill>
      </dgm:spPr>
      <dgm:t>
        <a:bodyPr/>
        <a:lstStyle/>
        <a:p>
          <a:r>
            <a:rPr lang="en-US" dirty="0"/>
            <a:t>Section 1</a:t>
          </a:r>
        </a:p>
      </dgm:t>
    </dgm:pt>
    <dgm:pt modelId="{01E2132A-4266-4ECE-8825-D3EC4F274F6A}" type="parTrans" cxnId="{23F38738-27EE-4CE2-B4D6-098267B271BF}">
      <dgm:prSet/>
      <dgm:spPr/>
      <dgm:t>
        <a:bodyPr/>
        <a:lstStyle/>
        <a:p>
          <a:endParaRPr lang="en-US"/>
        </a:p>
      </dgm:t>
    </dgm:pt>
    <dgm:pt modelId="{055BE29D-CE25-48FC-B7AE-715621015327}" type="sibTrans" cxnId="{23F38738-27EE-4CE2-B4D6-098267B271BF}">
      <dgm:prSet/>
      <dgm:spPr/>
      <dgm:t>
        <a:bodyPr/>
        <a:lstStyle/>
        <a:p>
          <a:endParaRPr lang="en-US"/>
        </a:p>
      </dgm:t>
    </dgm:pt>
    <dgm:pt modelId="{658A3177-B856-41B5-93EC-309D84B2F735}">
      <dgm:prSet/>
      <dgm:spPr>
        <a:solidFill>
          <a:schemeClr val="accent1">
            <a:lumMod val="60000"/>
            <a:lumOff val="40000"/>
          </a:schemeClr>
        </a:solidFill>
      </dgm:spPr>
      <dgm:t>
        <a:bodyPr/>
        <a:lstStyle/>
        <a:p>
          <a:r>
            <a:rPr lang="en-US" dirty="0"/>
            <a:t>Section 2</a:t>
          </a:r>
        </a:p>
      </dgm:t>
    </dgm:pt>
    <dgm:pt modelId="{76335CB6-8B18-4A21-89E1-678E12621711}" type="parTrans" cxnId="{D0421A55-C30B-4938-86EB-91A0FD310ED4}">
      <dgm:prSet/>
      <dgm:spPr/>
      <dgm:t>
        <a:bodyPr/>
        <a:lstStyle/>
        <a:p>
          <a:endParaRPr lang="en-US"/>
        </a:p>
      </dgm:t>
    </dgm:pt>
    <dgm:pt modelId="{B51B11C4-E344-407A-8823-AB12700CD5FE}" type="sibTrans" cxnId="{D0421A55-C30B-4938-86EB-91A0FD310ED4}">
      <dgm:prSet/>
      <dgm:spPr/>
      <dgm:t>
        <a:bodyPr/>
        <a:lstStyle/>
        <a:p>
          <a:endParaRPr lang="en-US"/>
        </a:p>
      </dgm:t>
    </dgm:pt>
    <dgm:pt modelId="{7335B929-375E-4EAE-AAE2-40634A87CA1E}">
      <dgm:prSet/>
      <dgm:spPr>
        <a:solidFill>
          <a:schemeClr val="accent1">
            <a:lumMod val="60000"/>
            <a:lumOff val="40000"/>
          </a:schemeClr>
        </a:solidFill>
      </dgm:spPr>
      <dgm:t>
        <a:bodyPr/>
        <a:lstStyle/>
        <a:p>
          <a:r>
            <a:rPr lang="en-US" dirty="0"/>
            <a:t>Section …</a:t>
          </a:r>
        </a:p>
      </dgm:t>
    </dgm:pt>
    <dgm:pt modelId="{311F74C0-4FF8-4291-A527-39451A0A2CCF}" type="parTrans" cxnId="{66B65669-1AAA-4FBD-A65E-283972D54181}">
      <dgm:prSet/>
      <dgm:spPr/>
      <dgm:t>
        <a:bodyPr/>
        <a:lstStyle/>
        <a:p>
          <a:endParaRPr lang="en-US"/>
        </a:p>
      </dgm:t>
    </dgm:pt>
    <dgm:pt modelId="{B44CE173-4561-4158-8927-28FA1E150D1C}" type="sibTrans" cxnId="{66B65669-1AAA-4FBD-A65E-283972D54181}">
      <dgm:prSet/>
      <dgm:spPr/>
      <dgm:t>
        <a:bodyPr/>
        <a:lstStyle/>
        <a:p>
          <a:endParaRPr lang="en-US"/>
        </a:p>
      </dgm:t>
    </dgm:pt>
    <dgm:pt modelId="{61AE9FD0-DFEE-435C-AFF3-3EDB0BBD54E3}">
      <dgm:prSet/>
      <dgm:spPr/>
      <dgm:t>
        <a:bodyPr/>
        <a:lstStyle/>
        <a:p>
          <a:r>
            <a:rPr lang="en-US" dirty="0"/>
            <a:t>PE Header</a:t>
          </a:r>
        </a:p>
      </dgm:t>
    </dgm:pt>
    <dgm:pt modelId="{3F6A3C82-7FA4-4B7E-B8CB-966DBB47F043}" type="parTrans" cxnId="{ADE018E0-A83B-42DE-B68E-E5F87CD02422}">
      <dgm:prSet/>
      <dgm:spPr/>
      <dgm:t>
        <a:bodyPr/>
        <a:lstStyle/>
        <a:p>
          <a:endParaRPr lang="en-US"/>
        </a:p>
      </dgm:t>
    </dgm:pt>
    <dgm:pt modelId="{1BE18F0A-AA06-4644-9A99-BCE45E967FD7}" type="sibTrans" cxnId="{ADE018E0-A83B-42DE-B68E-E5F87CD02422}">
      <dgm:prSet/>
      <dgm:spPr/>
      <dgm:t>
        <a:bodyPr/>
        <a:lstStyle/>
        <a:p>
          <a:endParaRPr lang="en-US"/>
        </a:p>
      </dgm:t>
    </dgm:pt>
    <dgm:pt modelId="{3B2C909A-5248-4B1C-8A50-11945F7157F9}" type="pres">
      <dgm:prSet presAssocID="{42F6C4C1-BD9B-4052-941E-3B6B7418BBCD}" presName="linear" presStyleCnt="0">
        <dgm:presLayoutVars>
          <dgm:animLvl val="lvl"/>
          <dgm:resizeHandles val="exact"/>
        </dgm:presLayoutVars>
      </dgm:prSet>
      <dgm:spPr/>
    </dgm:pt>
    <dgm:pt modelId="{5D3D0C3D-528B-46DB-9048-3347F7A41CB5}" type="pres">
      <dgm:prSet presAssocID="{7915DC1C-CBF4-4EEF-A7F4-50BE549C21B6}" presName="parentText" presStyleLbl="node1" presStyleIdx="0" presStyleCnt="7">
        <dgm:presLayoutVars>
          <dgm:chMax val="0"/>
          <dgm:bulletEnabled val="1"/>
        </dgm:presLayoutVars>
      </dgm:prSet>
      <dgm:spPr/>
    </dgm:pt>
    <dgm:pt modelId="{CAAF88F6-54D0-433C-87DB-2BEA4EE95ACA}" type="pres">
      <dgm:prSet presAssocID="{0B28960C-7227-4809-9A42-20B438908A36}" presName="spacer" presStyleCnt="0"/>
      <dgm:spPr/>
    </dgm:pt>
    <dgm:pt modelId="{EA51960B-9337-4F45-8535-5107C4159278}" type="pres">
      <dgm:prSet presAssocID="{E77A4F56-1DD3-46A5-8CD8-E91A0FF3ED6F}" presName="parentText" presStyleLbl="node1" presStyleIdx="1" presStyleCnt="7">
        <dgm:presLayoutVars>
          <dgm:chMax val="0"/>
          <dgm:bulletEnabled val="1"/>
        </dgm:presLayoutVars>
      </dgm:prSet>
      <dgm:spPr/>
    </dgm:pt>
    <dgm:pt modelId="{A21CB6BF-16AC-437C-BCD3-21EAEC2AF853}" type="pres">
      <dgm:prSet presAssocID="{7F1A4B2F-BACF-4119-8EC2-72F0C255C6EE}" presName="spacer" presStyleCnt="0"/>
      <dgm:spPr/>
    </dgm:pt>
    <dgm:pt modelId="{3BE91E07-CDBB-41E6-A3C6-6CA57A245772}" type="pres">
      <dgm:prSet presAssocID="{61AE9FD0-DFEE-435C-AFF3-3EDB0BBD54E3}" presName="parentText" presStyleLbl="node1" presStyleIdx="2" presStyleCnt="7">
        <dgm:presLayoutVars>
          <dgm:chMax val="0"/>
          <dgm:bulletEnabled val="1"/>
        </dgm:presLayoutVars>
      </dgm:prSet>
      <dgm:spPr/>
    </dgm:pt>
    <dgm:pt modelId="{7A33CF59-306A-4C7A-B2C6-A4BC94427F79}" type="pres">
      <dgm:prSet presAssocID="{1BE18F0A-AA06-4644-9A99-BCE45E967FD7}" presName="spacer" presStyleCnt="0"/>
      <dgm:spPr/>
    </dgm:pt>
    <dgm:pt modelId="{5011AA15-728B-4C83-A112-05D7D2129F76}" type="pres">
      <dgm:prSet presAssocID="{0F3A47C6-3666-4A15-BD1B-FDC2D5E75A3C}" presName="parentText" presStyleLbl="node1" presStyleIdx="3" presStyleCnt="7">
        <dgm:presLayoutVars>
          <dgm:chMax val="0"/>
          <dgm:bulletEnabled val="1"/>
        </dgm:presLayoutVars>
      </dgm:prSet>
      <dgm:spPr/>
    </dgm:pt>
    <dgm:pt modelId="{974E5FFC-BA05-4036-B2B5-862616368977}" type="pres">
      <dgm:prSet presAssocID="{4BBC9E19-9BA2-477E-893A-A1044F181E7A}" presName="spacer" presStyleCnt="0"/>
      <dgm:spPr/>
    </dgm:pt>
    <dgm:pt modelId="{5E767FA1-C872-4599-A647-17C89777CD6B}" type="pres">
      <dgm:prSet presAssocID="{257D1044-EA75-454F-B7BC-B69B93B8A8F8}" presName="parentText" presStyleLbl="node1" presStyleIdx="4" presStyleCnt="7">
        <dgm:presLayoutVars>
          <dgm:chMax val="0"/>
          <dgm:bulletEnabled val="1"/>
        </dgm:presLayoutVars>
      </dgm:prSet>
      <dgm:spPr/>
    </dgm:pt>
    <dgm:pt modelId="{D729FF2D-F673-417F-90C5-0566A7E48E0A}" type="pres">
      <dgm:prSet presAssocID="{055BE29D-CE25-48FC-B7AE-715621015327}" presName="spacer" presStyleCnt="0"/>
      <dgm:spPr/>
    </dgm:pt>
    <dgm:pt modelId="{28BD732F-D834-4614-9183-11C4226263F2}" type="pres">
      <dgm:prSet presAssocID="{658A3177-B856-41B5-93EC-309D84B2F735}" presName="parentText" presStyleLbl="node1" presStyleIdx="5" presStyleCnt="7">
        <dgm:presLayoutVars>
          <dgm:chMax val="0"/>
          <dgm:bulletEnabled val="1"/>
        </dgm:presLayoutVars>
      </dgm:prSet>
      <dgm:spPr/>
    </dgm:pt>
    <dgm:pt modelId="{B9C69073-B25F-4515-98AE-268A534B7819}" type="pres">
      <dgm:prSet presAssocID="{B51B11C4-E344-407A-8823-AB12700CD5FE}" presName="spacer" presStyleCnt="0"/>
      <dgm:spPr/>
    </dgm:pt>
    <dgm:pt modelId="{B5572A71-FEF4-48E8-A381-08C62F369EAC}" type="pres">
      <dgm:prSet presAssocID="{7335B929-375E-4EAE-AAE2-40634A87CA1E}" presName="parentText" presStyleLbl="node1" presStyleIdx="6" presStyleCnt="7">
        <dgm:presLayoutVars>
          <dgm:chMax val="0"/>
          <dgm:bulletEnabled val="1"/>
        </dgm:presLayoutVars>
      </dgm:prSet>
      <dgm:spPr/>
    </dgm:pt>
  </dgm:ptLst>
  <dgm:cxnLst>
    <dgm:cxn modelId="{6342232A-0836-7B45-A72D-5638461221AB}" type="presOf" srcId="{0F3A47C6-3666-4A15-BD1B-FDC2D5E75A3C}" destId="{5011AA15-728B-4C83-A112-05D7D2129F76}" srcOrd="0" destOrd="0" presId="urn:microsoft.com/office/officeart/2005/8/layout/vList2"/>
    <dgm:cxn modelId="{6A153B2F-468A-4FB7-8490-C453A5A98D58}" srcId="{42F6C4C1-BD9B-4052-941E-3B6B7418BBCD}" destId="{E77A4F56-1DD3-46A5-8CD8-E91A0FF3ED6F}" srcOrd="1" destOrd="0" parTransId="{BCC16E05-3FB1-452E-A243-172ED5183F66}" sibTransId="{7F1A4B2F-BACF-4119-8EC2-72F0C255C6EE}"/>
    <dgm:cxn modelId="{23F38738-27EE-4CE2-B4D6-098267B271BF}" srcId="{42F6C4C1-BD9B-4052-941E-3B6B7418BBCD}" destId="{257D1044-EA75-454F-B7BC-B69B93B8A8F8}" srcOrd="4" destOrd="0" parTransId="{01E2132A-4266-4ECE-8825-D3EC4F274F6A}" sibTransId="{055BE29D-CE25-48FC-B7AE-715621015327}"/>
    <dgm:cxn modelId="{2700CE46-FE45-844F-B7C5-42AC5225135E}" type="presOf" srcId="{E77A4F56-1DD3-46A5-8CD8-E91A0FF3ED6F}" destId="{EA51960B-9337-4F45-8535-5107C4159278}" srcOrd="0" destOrd="0" presId="urn:microsoft.com/office/officeart/2005/8/layout/vList2"/>
    <dgm:cxn modelId="{6FB08A4E-B233-45A2-BC57-9177F64B8C90}" srcId="{42F6C4C1-BD9B-4052-941E-3B6B7418BBCD}" destId="{0F3A47C6-3666-4A15-BD1B-FDC2D5E75A3C}" srcOrd="3" destOrd="0" parTransId="{AB751302-5A94-4A5D-B88A-25C0869C2BEF}" sibTransId="{4BBC9E19-9BA2-477E-893A-A1044F181E7A}"/>
    <dgm:cxn modelId="{D0421A55-C30B-4938-86EB-91A0FD310ED4}" srcId="{42F6C4C1-BD9B-4052-941E-3B6B7418BBCD}" destId="{658A3177-B856-41B5-93EC-309D84B2F735}" srcOrd="5" destOrd="0" parTransId="{76335CB6-8B18-4A21-89E1-678E12621711}" sibTransId="{B51B11C4-E344-407A-8823-AB12700CD5FE}"/>
    <dgm:cxn modelId="{66B65669-1AAA-4FBD-A65E-283972D54181}" srcId="{42F6C4C1-BD9B-4052-941E-3B6B7418BBCD}" destId="{7335B929-375E-4EAE-AAE2-40634A87CA1E}" srcOrd="6" destOrd="0" parTransId="{311F74C0-4FF8-4291-A527-39451A0A2CCF}" sibTransId="{B44CE173-4561-4158-8927-28FA1E150D1C}"/>
    <dgm:cxn modelId="{882E6D99-148C-1848-8D9A-DD1172CBD80F}" type="presOf" srcId="{7915DC1C-CBF4-4EEF-A7F4-50BE549C21B6}" destId="{5D3D0C3D-528B-46DB-9048-3347F7A41CB5}" srcOrd="0" destOrd="0" presId="urn:microsoft.com/office/officeart/2005/8/layout/vList2"/>
    <dgm:cxn modelId="{B0D630B2-C8B6-0B45-847A-FE452196028A}" type="presOf" srcId="{257D1044-EA75-454F-B7BC-B69B93B8A8F8}" destId="{5E767FA1-C872-4599-A647-17C89777CD6B}" srcOrd="0" destOrd="0" presId="urn:microsoft.com/office/officeart/2005/8/layout/vList2"/>
    <dgm:cxn modelId="{2042B5BB-ECBB-4A49-AA8B-5253630ED6B7}" type="presOf" srcId="{658A3177-B856-41B5-93EC-309D84B2F735}" destId="{28BD732F-D834-4614-9183-11C4226263F2}" srcOrd="0" destOrd="0" presId="urn:microsoft.com/office/officeart/2005/8/layout/vList2"/>
    <dgm:cxn modelId="{68B1A4CC-DBDC-6844-9DF7-59EAED2FC7F6}" type="presOf" srcId="{42F6C4C1-BD9B-4052-941E-3B6B7418BBCD}" destId="{3B2C909A-5248-4B1C-8A50-11945F7157F9}" srcOrd="0" destOrd="0" presId="urn:microsoft.com/office/officeart/2005/8/layout/vList2"/>
    <dgm:cxn modelId="{43A310E0-BABB-4721-A9E9-E3A6FC6D5835}" srcId="{42F6C4C1-BD9B-4052-941E-3B6B7418BBCD}" destId="{7915DC1C-CBF4-4EEF-A7F4-50BE549C21B6}" srcOrd="0" destOrd="0" parTransId="{0A5F46EE-F44B-4819-83BD-B0ADFA2D9EE7}" sibTransId="{0B28960C-7227-4809-9A42-20B438908A36}"/>
    <dgm:cxn modelId="{ADE018E0-A83B-42DE-B68E-E5F87CD02422}" srcId="{42F6C4C1-BD9B-4052-941E-3B6B7418BBCD}" destId="{61AE9FD0-DFEE-435C-AFF3-3EDB0BBD54E3}" srcOrd="2" destOrd="0" parTransId="{3F6A3C82-7FA4-4B7E-B8CB-966DBB47F043}" sibTransId="{1BE18F0A-AA06-4644-9A99-BCE45E967FD7}"/>
    <dgm:cxn modelId="{2FE34FF8-D076-D349-A00D-F7B68E4E870D}" type="presOf" srcId="{7335B929-375E-4EAE-AAE2-40634A87CA1E}" destId="{B5572A71-FEF4-48E8-A381-08C62F369EAC}" srcOrd="0" destOrd="0" presId="urn:microsoft.com/office/officeart/2005/8/layout/vList2"/>
    <dgm:cxn modelId="{2D930CFA-186B-BA48-AF00-F1290AC33DCC}" type="presOf" srcId="{61AE9FD0-DFEE-435C-AFF3-3EDB0BBD54E3}" destId="{3BE91E07-CDBB-41E6-A3C6-6CA57A245772}" srcOrd="0" destOrd="0" presId="urn:microsoft.com/office/officeart/2005/8/layout/vList2"/>
    <dgm:cxn modelId="{C2ABCD79-73D2-8647-91F9-74F680553C21}" type="presParOf" srcId="{3B2C909A-5248-4B1C-8A50-11945F7157F9}" destId="{5D3D0C3D-528B-46DB-9048-3347F7A41CB5}" srcOrd="0" destOrd="0" presId="urn:microsoft.com/office/officeart/2005/8/layout/vList2"/>
    <dgm:cxn modelId="{93D36B8B-0CB3-BB4D-8833-BF0064FE16A9}" type="presParOf" srcId="{3B2C909A-5248-4B1C-8A50-11945F7157F9}" destId="{CAAF88F6-54D0-433C-87DB-2BEA4EE95ACA}" srcOrd="1" destOrd="0" presId="urn:microsoft.com/office/officeart/2005/8/layout/vList2"/>
    <dgm:cxn modelId="{FE5271D4-708F-414C-8DB2-8763C5DC6E3F}" type="presParOf" srcId="{3B2C909A-5248-4B1C-8A50-11945F7157F9}" destId="{EA51960B-9337-4F45-8535-5107C4159278}" srcOrd="2" destOrd="0" presId="urn:microsoft.com/office/officeart/2005/8/layout/vList2"/>
    <dgm:cxn modelId="{D3F64153-0092-0648-A9D4-7A0E4E769CFF}" type="presParOf" srcId="{3B2C909A-5248-4B1C-8A50-11945F7157F9}" destId="{A21CB6BF-16AC-437C-BCD3-21EAEC2AF853}" srcOrd="3" destOrd="0" presId="urn:microsoft.com/office/officeart/2005/8/layout/vList2"/>
    <dgm:cxn modelId="{F5EF8868-8945-4744-B066-EA446094D2DD}" type="presParOf" srcId="{3B2C909A-5248-4B1C-8A50-11945F7157F9}" destId="{3BE91E07-CDBB-41E6-A3C6-6CA57A245772}" srcOrd="4" destOrd="0" presId="urn:microsoft.com/office/officeart/2005/8/layout/vList2"/>
    <dgm:cxn modelId="{F649C32D-D81D-CC42-B38F-4036048F3A75}" type="presParOf" srcId="{3B2C909A-5248-4B1C-8A50-11945F7157F9}" destId="{7A33CF59-306A-4C7A-B2C6-A4BC94427F79}" srcOrd="5" destOrd="0" presId="urn:microsoft.com/office/officeart/2005/8/layout/vList2"/>
    <dgm:cxn modelId="{19910B92-3AEB-1B48-9514-BDB49C84B3F7}" type="presParOf" srcId="{3B2C909A-5248-4B1C-8A50-11945F7157F9}" destId="{5011AA15-728B-4C83-A112-05D7D2129F76}" srcOrd="6" destOrd="0" presId="urn:microsoft.com/office/officeart/2005/8/layout/vList2"/>
    <dgm:cxn modelId="{B1FD056B-D3F2-D94F-A63D-72CA5C2884AB}" type="presParOf" srcId="{3B2C909A-5248-4B1C-8A50-11945F7157F9}" destId="{974E5FFC-BA05-4036-B2B5-862616368977}" srcOrd="7" destOrd="0" presId="urn:microsoft.com/office/officeart/2005/8/layout/vList2"/>
    <dgm:cxn modelId="{C7F35661-CB3E-9745-B6D6-35C23990D55A}" type="presParOf" srcId="{3B2C909A-5248-4B1C-8A50-11945F7157F9}" destId="{5E767FA1-C872-4599-A647-17C89777CD6B}" srcOrd="8" destOrd="0" presId="urn:microsoft.com/office/officeart/2005/8/layout/vList2"/>
    <dgm:cxn modelId="{BD8420FB-A5EF-4542-823B-5DAB5465A65A}" type="presParOf" srcId="{3B2C909A-5248-4B1C-8A50-11945F7157F9}" destId="{D729FF2D-F673-417F-90C5-0566A7E48E0A}" srcOrd="9" destOrd="0" presId="urn:microsoft.com/office/officeart/2005/8/layout/vList2"/>
    <dgm:cxn modelId="{D5032724-5A56-1741-961A-C10FE563E7A9}" type="presParOf" srcId="{3B2C909A-5248-4B1C-8A50-11945F7157F9}" destId="{28BD732F-D834-4614-9183-11C4226263F2}" srcOrd="10" destOrd="0" presId="urn:microsoft.com/office/officeart/2005/8/layout/vList2"/>
    <dgm:cxn modelId="{87493204-D03E-8940-B5CF-9B02BAE9392B}" type="presParOf" srcId="{3B2C909A-5248-4B1C-8A50-11945F7157F9}" destId="{B9C69073-B25F-4515-98AE-268A534B7819}" srcOrd="11" destOrd="0" presId="urn:microsoft.com/office/officeart/2005/8/layout/vList2"/>
    <dgm:cxn modelId="{E267A4A2-1267-1B47-A6D6-1CAFD9CFB3B4}" type="presParOf" srcId="{3B2C909A-5248-4B1C-8A50-11945F7157F9}" destId="{B5572A71-FEF4-48E8-A381-08C62F369EAC}"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59E2BE-85C1-4325-867A-0DC1318489F5}" type="doc">
      <dgm:prSet loTypeId="urn:microsoft.com/office/officeart/2016/7/layout/BasicLinearProcessNumbered" loCatId="process" qsTypeId="urn:microsoft.com/office/officeart/2005/8/quickstyle/simple1" qsCatId="simple" csTypeId="urn:microsoft.com/office/officeart/2005/8/colors/ColorSchemeForSuggestions" csCatId="other" phldr="1"/>
      <dgm:spPr/>
      <dgm:t>
        <a:bodyPr/>
        <a:lstStyle/>
        <a:p>
          <a:endParaRPr lang="en-US"/>
        </a:p>
      </dgm:t>
    </dgm:pt>
    <dgm:pt modelId="{2E79E57E-A369-4337-AD2A-EB639EAEF7BF}">
      <dgm:prSet/>
      <dgm:spPr/>
      <dgm:t>
        <a:bodyPr/>
        <a:lstStyle/>
        <a:p>
          <a:r>
            <a:rPr lang="en-US"/>
            <a:t>The loader will look at the DOS header and find the offset for the PE Header and checks for validity</a:t>
          </a:r>
        </a:p>
      </dgm:t>
    </dgm:pt>
    <dgm:pt modelId="{673455F5-D398-4088-A444-5B69771F9F99}" type="parTrans" cxnId="{D8E7F8C5-4D18-4684-92B0-113009262217}">
      <dgm:prSet/>
      <dgm:spPr/>
      <dgm:t>
        <a:bodyPr/>
        <a:lstStyle/>
        <a:p>
          <a:endParaRPr lang="en-US"/>
        </a:p>
      </dgm:t>
    </dgm:pt>
    <dgm:pt modelId="{A7FCF54F-7460-450B-A8ED-72AFB0FFBA7E}" type="sibTrans" cxnId="{D8E7F8C5-4D18-4684-92B0-113009262217}">
      <dgm:prSet phldrT="1" phldr="0"/>
      <dgm:spPr/>
      <dgm:t>
        <a:bodyPr/>
        <a:lstStyle/>
        <a:p>
          <a:r>
            <a:rPr lang="en-US"/>
            <a:t>1</a:t>
          </a:r>
        </a:p>
      </dgm:t>
    </dgm:pt>
    <dgm:pt modelId="{66C75966-971B-4253-AC19-E3C577E34737}">
      <dgm:prSet/>
      <dgm:spPr/>
      <dgm:t>
        <a:bodyPr/>
        <a:lstStyle/>
        <a:p>
          <a:r>
            <a:rPr lang="en-US"/>
            <a:t>The loader reads the Section Table and maps the sections into memory</a:t>
          </a:r>
        </a:p>
      </dgm:t>
    </dgm:pt>
    <dgm:pt modelId="{7E0BE7BC-FB5E-4892-8F7D-C410756736C8}" type="parTrans" cxnId="{BA671F86-B990-4BE6-B80D-9F319BEB035A}">
      <dgm:prSet/>
      <dgm:spPr/>
      <dgm:t>
        <a:bodyPr/>
        <a:lstStyle/>
        <a:p>
          <a:endParaRPr lang="en-US"/>
        </a:p>
      </dgm:t>
    </dgm:pt>
    <dgm:pt modelId="{14E26CE6-97DD-46D2-827D-F96424F13077}" type="sibTrans" cxnId="{BA671F86-B990-4BE6-B80D-9F319BEB035A}">
      <dgm:prSet phldrT="2" phldr="0"/>
      <dgm:spPr/>
      <dgm:t>
        <a:bodyPr/>
        <a:lstStyle/>
        <a:p>
          <a:r>
            <a:rPr lang="en-US"/>
            <a:t>2</a:t>
          </a:r>
        </a:p>
      </dgm:t>
    </dgm:pt>
    <dgm:pt modelId="{AD9FA20C-0C46-4749-8303-02365526A9E3}">
      <dgm:prSet/>
      <dgm:spPr/>
      <dgm:t>
        <a:bodyPr/>
        <a:lstStyle/>
        <a:p>
          <a:r>
            <a:rPr lang="en-US"/>
            <a:t>The loader then continues through the logical parts of the file like the imports and exports</a:t>
          </a:r>
        </a:p>
      </dgm:t>
    </dgm:pt>
    <dgm:pt modelId="{4B9A6FDE-900E-4443-992A-C22724ECF59A}" type="parTrans" cxnId="{AE82D0B8-9232-41EA-AA69-A384851200E7}">
      <dgm:prSet/>
      <dgm:spPr/>
      <dgm:t>
        <a:bodyPr/>
        <a:lstStyle/>
        <a:p>
          <a:endParaRPr lang="en-US"/>
        </a:p>
      </dgm:t>
    </dgm:pt>
    <dgm:pt modelId="{467B0425-4BE2-4F40-9489-BF0B17CB5F6A}" type="sibTrans" cxnId="{AE82D0B8-9232-41EA-AA69-A384851200E7}">
      <dgm:prSet phldrT="3" phldr="0"/>
      <dgm:spPr/>
      <dgm:t>
        <a:bodyPr/>
        <a:lstStyle/>
        <a:p>
          <a:r>
            <a:rPr lang="en-US"/>
            <a:t>3</a:t>
          </a:r>
        </a:p>
      </dgm:t>
    </dgm:pt>
    <dgm:pt modelId="{92541553-1390-294E-B677-A5DD82E30879}">
      <dgm:prSet/>
      <dgm:spPr/>
      <dgm:t>
        <a:bodyPr/>
        <a:lstStyle/>
        <a:p>
          <a:r>
            <a:rPr lang="en-US" dirty="0"/>
            <a:t>Finally, locates </a:t>
          </a:r>
          <a:r>
            <a:rPr lang="en-US" dirty="0" err="1"/>
            <a:t>AddressOfEntry</a:t>
          </a:r>
          <a:r>
            <a:rPr lang="en-US" dirty="0"/>
            <a:t> and begins executing code</a:t>
          </a:r>
        </a:p>
      </dgm:t>
    </dgm:pt>
    <dgm:pt modelId="{BFBA5D43-F596-8144-B0F6-83AC2980DF91}" type="parTrans" cxnId="{3725EAA8-D773-FB4C-9C69-7F885995ABCC}">
      <dgm:prSet/>
      <dgm:spPr/>
      <dgm:t>
        <a:bodyPr/>
        <a:lstStyle/>
        <a:p>
          <a:endParaRPr lang="en-US"/>
        </a:p>
      </dgm:t>
    </dgm:pt>
    <dgm:pt modelId="{A46BE82A-F148-EC4A-9F11-ABF436D6B1AB}" type="sibTrans" cxnId="{3725EAA8-D773-FB4C-9C69-7F885995ABCC}">
      <dgm:prSet/>
      <dgm:spPr/>
      <dgm:t>
        <a:bodyPr/>
        <a:lstStyle/>
        <a:p>
          <a:r>
            <a:rPr lang="en-US" dirty="0"/>
            <a:t>4</a:t>
          </a:r>
        </a:p>
      </dgm:t>
    </dgm:pt>
    <dgm:pt modelId="{0FA74B4E-11CB-48A2-B31F-6EE6580848A9}" type="pres">
      <dgm:prSet presAssocID="{F659E2BE-85C1-4325-867A-0DC1318489F5}" presName="Name0" presStyleCnt="0">
        <dgm:presLayoutVars>
          <dgm:animLvl val="lvl"/>
          <dgm:resizeHandles val="exact"/>
        </dgm:presLayoutVars>
      </dgm:prSet>
      <dgm:spPr/>
    </dgm:pt>
    <dgm:pt modelId="{7DCCB4E5-BC5C-4053-8FF1-227046788233}" type="pres">
      <dgm:prSet presAssocID="{2E79E57E-A369-4337-AD2A-EB639EAEF7BF}" presName="compositeNode" presStyleCnt="0">
        <dgm:presLayoutVars>
          <dgm:bulletEnabled val="1"/>
        </dgm:presLayoutVars>
      </dgm:prSet>
      <dgm:spPr/>
    </dgm:pt>
    <dgm:pt modelId="{52C8BCB9-D8BF-4D09-951D-3764363B5EB0}" type="pres">
      <dgm:prSet presAssocID="{2E79E57E-A369-4337-AD2A-EB639EAEF7BF}" presName="bgRect" presStyleLbl="bgAccFollowNode1" presStyleIdx="0" presStyleCnt="4"/>
      <dgm:spPr/>
    </dgm:pt>
    <dgm:pt modelId="{E049A2EF-3F62-4368-B128-84F3C58B97D4}" type="pres">
      <dgm:prSet presAssocID="{A7FCF54F-7460-450B-A8ED-72AFB0FFBA7E}" presName="sibTransNodeCircle" presStyleLbl="alignNode1" presStyleIdx="0" presStyleCnt="8">
        <dgm:presLayoutVars>
          <dgm:chMax val="0"/>
          <dgm:bulletEnabled/>
        </dgm:presLayoutVars>
      </dgm:prSet>
      <dgm:spPr/>
    </dgm:pt>
    <dgm:pt modelId="{7AC738B4-8078-4BAC-951B-0BFAA408EAB9}" type="pres">
      <dgm:prSet presAssocID="{2E79E57E-A369-4337-AD2A-EB639EAEF7BF}" presName="bottomLine" presStyleLbl="alignNode1" presStyleIdx="1" presStyleCnt="8">
        <dgm:presLayoutVars/>
      </dgm:prSet>
      <dgm:spPr/>
    </dgm:pt>
    <dgm:pt modelId="{2A4C34E1-9236-4557-A478-A8BA64E099AE}" type="pres">
      <dgm:prSet presAssocID="{2E79E57E-A369-4337-AD2A-EB639EAEF7BF}" presName="nodeText" presStyleLbl="bgAccFollowNode1" presStyleIdx="0" presStyleCnt="4">
        <dgm:presLayoutVars>
          <dgm:bulletEnabled val="1"/>
        </dgm:presLayoutVars>
      </dgm:prSet>
      <dgm:spPr/>
    </dgm:pt>
    <dgm:pt modelId="{B240769F-E80A-40BE-8089-84A2D3AD7E43}" type="pres">
      <dgm:prSet presAssocID="{A7FCF54F-7460-450B-A8ED-72AFB0FFBA7E}" presName="sibTrans" presStyleCnt="0"/>
      <dgm:spPr/>
    </dgm:pt>
    <dgm:pt modelId="{E988BC74-FCFC-42CD-97AE-272C394CF35B}" type="pres">
      <dgm:prSet presAssocID="{66C75966-971B-4253-AC19-E3C577E34737}" presName="compositeNode" presStyleCnt="0">
        <dgm:presLayoutVars>
          <dgm:bulletEnabled val="1"/>
        </dgm:presLayoutVars>
      </dgm:prSet>
      <dgm:spPr/>
    </dgm:pt>
    <dgm:pt modelId="{D6B2DAB8-2675-4800-8314-CF2D3ADB940E}" type="pres">
      <dgm:prSet presAssocID="{66C75966-971B-4253-AC19-E3C577E34737}" presName="bgRect" presStyleLbl="bgAccFollowNode1" presStyleIdx="1" presStyleCnt="4"/>
      <dgm:spPr/>
    </dgm:pt>
    <dgm:pt modelId="{50EB3174-3235-4C77-91D4-E4A30FE22B16}" type="pres">
      <dgm:prSet presAssocID="{14E26CE6-97DD-46D2-827D-F96424F13077}" presName="sibTransNodeCircle" presStyleLbl="alignNode1" presStyleIdx="2" presStyleCnt="8">
        <dgm:presLayoutVars>
          <dgm:chMax val="0"/>
          <dgm:bulletEnabled/>
        </dgm:presLayoutVars>
      </dgm:prSet>
      <dgm:spPr/>
    </dgm:pt>
    <dgm:pt modelId="{651B5BE8-F995-4309-B189-2346CA6D85A2}" type="pres">
      <dgm:prSet presAssocID="{66C75966-971B-4253-AC19-E3C577E34737}" presName="bottomLine" presStyleLbl="alignNode1" presStyleIdx="3" presStyleCnt="8">
        <dgm:presLayoutVars/>
      </dgm:prSet>
      <dgm:spPr/>
    </dgm:pt>
    <dgm:pt modelId="{6021398A-D600-4ACE-988D-A73D7F8E5440}" type="pres">
      <dgm:prSet presAssocID="{66C75966-971B-4253-AC19-E3C577E34737}" presName="nodeText" presStyleLbl="bgAccFollowNode1" presStyleIdx="1" presStyleCnt="4">
        <dgm:presLayoutVars>
          <dgm:bulletEnabled val="1"/>
        </dgm:presLayoutVars>
      </dgm:prSet>
      <dgm:spPr/>
    </dgm:pt>
    <dgm:pt modelId="{2A01A4F6-7592-4573-96BC-1B1F0A70AAA7}" type="pres">
      <dgm:prSet presAssocID="{14E26CE6-97DD-46D2-827D-F96424F13077}" presName="sibTrans" presStyleCnt="0"/>
      <dgm:spPr/>
    </dgm:pt>
    <dgm:pt modelId="{7B797EE6-DC68-4683-A3E5-71E235A09B09}" type="pres">
      <dgm:prSet presAssocID="{AD9FA20C-0C46-4749-8303-02365526A9E3}" presName="compositeNode" presStyleCnt="0">
        <dgm:presLayoutVars>
          <dgm:bulletEnabled val="1"/>
        </dgm:presLayoutVars>
      </dgm:prSet>
      <dgm:spPr/>
    </dgm:pt>
    <dgm:pt modelId="{0F439928-EC49-4567-9425-743471E05DD0}" type="pres">
      <dgm:prSet presAssocID="{AD9FA20C-0C46-4749-8303-02365526A9E3}" presName="bgRect" presStyleLbl="bgAccFollowNode1" presStyleIdx="2" presStyleCnt="4"/>
      <dgm:spPr/>
    </dgm:pt>
    <dgm:pt modelId="{5417805B-5A4C-4B39-91CF-7D6AC684C307}" type="pres">
      <dgm:prSet presAssocID="{467B0425-4BE2-4F40-9489-BF0B17CB5F6A}" presName="sibTransNodeCircle" presStyleLbl="alignNode1" presStyleIdx="4" presStyleCnt="8">
        <dgm:presLayoutVars>
          <dgm:chMax val="0"/>
          <dgm:bulletEnabled/>
        </dgm:presLayoutVars>
      </dgm:prSet>
      <dgm:spPr/>
    </dgm:pt>
    <dgm:pt modelId="{6E0ECF88-8B7E-41EE-AB17-DD7791413657}" type="pres">
      <dgm:prSet presAssocID="{AD9FA20C-0C46-4749-8303-02365526A9E3}" presName="bottomLine" presStyleLbl="alignNode1" presStyleIdx="5" presStyleCnt="8">
        <dgm:presLayoutVars/>
      </dgm:prSet>
      <dgm:spPr/>
    </dgm:pt>
    <dgm:pt modelId="{40709DAB-E4D2-4121-B7D7-56D6E693A080}" type="pres">
      <dgm:prSet presAssocID="{AD9FA20C-0C46-4749-8303-02365526A9E3}" presName="nodeText" presStyleLbl="bgAccFollowNode1" presStyleIdx="2" presStyleCnt="4">
        <dgm:presLayoutVars>
          <dgm:bulletEnabled val="1"/>
        </dgm:presLayoutVars>
      </dgm:prSet>
      <dgm:spPr/>
    </dgm:pt>
    <dgm:pt modelId="{4384F463-874B-EF4D-BD11-39D360F2A393}" type="pres">
      <dgm:prSet presAssocID="{467B0425-4BE2-4F40-9489-BF0B17CB5F6A}" presName="sibTrans" presStyleCnt="0"/>
      <dgm:spPr/>
    </dgm:pt>
    <dgm:pt modelId="{D1E01997-A02A-904C-8C2B-618F65BE0874}" type="pres">
      <dgm:prSet presAssocID="{92541553-1390-294E-B677-A5DD82E30879}" presName="compositeNode" presStyleCnt="0">
        <dgm:presLayoutVars>
          <dgm:bulletEnabled val="1"/>
        </dgm:presLayoutVars>
      </dgm:prSet>
      <dgm:spPr/>
    </dgm:pt>
    <dgm:pt modelId="{7E053C57-C85D-BF44-9B44-3B80611E2E68}" type="pres">
      <dgm:prSet presAssocID="{92541553-1390-294E-B677-A5DD82E30879}" presName="bgRect" presStyleLbl="bgAccFollowNode1" presStyleIdx="3" presStyleCnt="4"/>
      <dgm:spPr/>
    </dgm:pt>
    <dgm:pt modelId="{7BE82F57-323E-3244-8BA0-6237875855E9}" type="pres">
      <dgm:prSet presAssocID="{A46BE82A-F148-EC4A-9F11-ABF436D6B1AB}" presName="sibTransNodeCircle" presStyleLbl="alignNode1" presStyleIdx="6" presStyleCnt="8">
        <dgm:presLayoutVars>
          <dgm:chMax val="0"/>
          <dgm:bulletEnabled/>
        </dgm:presLayoutVars>
      </dgm:prSet>
      <dgm:spPr/>
    </dgm:pt>
    <dgm:pt modelId="{8101382B-17D3-9144-BF10-EC4B94B3C41C}" type="pres">
      <dgm:prSet presAssocID="{92541553-1390-294E-B677-A5DD82E30879}" presName="bottomLine" presStyleLbl="alignNode1" presStyleIdx="7" presStyleCnt="8">
        <dgm:presLayoutVars/>
      </dgm:prSet>
      <dgm:spPr/>
    </dgm:pt>
    <dgm:pt modelId="{81251104-9346-6B4F-9B8A-2C7633BD6E0F}" type="pres">
      <dgm:prSet presAssocID="{92541553-1390-294E-B677-A5DD82E30879}" presName="nodeText" presStyleLbl="bgAccFollowNode1" presStyleIdx="3" presStyleCnt="4">
        <dgm:presLayoutVars>
          <dgm:bulletEnabled val="1"/>
        </dgm:presLayoutVars>
      </dgm:prSet>
      <dgm:spPr/>
    </dgm:pt>
  </dgm:ptLst>
  <dgm:cxnLst>
    <dgm:cxn modelId="{FAA8B21B-D3CC-5F4F-AD0D-4C97E361ED8E}" type="presOf" srcId="{2E79E57E-A369-4337-AD2A-EB639EAEF7BF}" destId="{2A4C34E1-9236-4557-A478-A8BA64E099AE}" srcOrd="1" destOrd="0" presId="urn:microsoft.com/office/officeart/2016/7/layout/BasicLinearProcessNumbered"/>
    <dgm:cxn modelId="{30E2C31B-13AC-AF44-BCA6-52C3FEE748E1}" type="presOf" srcId="{92541553-1390-294E-B677-A5DD82E30879}" destId="{7E053C57-C85D-BF44-9B44-3B80611E2E68}" srcOrd="0" destOrd="0" presId="urn:microsoft.com/office/officeart/2016/7/layout/BasicLinearProcessNumbered"/>
    <dgm:cxn modelId="{D11A011D-E8BE-1D46-8EC4-48D4387792D1}" type="presOf" srcId="{F659E2BE-85C1-4325-867A-0DC1318489F5}" destId="{0FA74B4E-11CB-48A2-B31F-6EE6580848A9}" srcOrd="0" destOrd="0" presId="urn:microsoft.com/office/officeart/2016/7/layout/BasicLinearProcessNumbered"/>
    <dgm:cxn modelId="{A2D3EA37-B2F7-4046-B67A-0B827A3FBDD4}" type="presOf" srcId="{2E79E57E-A369-4337-AD2A-EB639EAEF7BF}" destId="{52C8BCB9-D8BF-4D09-951D-3764363B5EB0}" srcOrd="0" destOrd="0" presId="urn:microsoft.com/office/officeart/2016/7/layout/BasicLinearProcessNumbered"/>
    <dgm:cxn modelId="{337ABC85-FB3E-D647-BDDB-B681F60801BD}" type="presOf" srcId="{A46BE82A-F148-EC4A-9F11-ABF436D6B1AB}" destId="{7BE82F57-323E-3244-8BA0-6237875855E9}" srcOrd="0" destOrd="0" presId="urn:microsoft.com/office/officeart/2016/7/layout/BasicLinearProcessNumbered"/>
    <dgm:cxn modelId="{BA671F86-B990-4BE6-B80D-9F319BEB035A}" srcId="{F659E2BE-85C1-4325-867A-0DC1318489F5}" destId="{66C75966-971B-4253-AC19-E3C577E34737}" srcOrd="1" destOrd="0" parTransId="{7E0BE7BC-FB5E-4892-8F7D-C410756736C8}" sibTransId="{14E26CE6-97DD-46D2-827D-F96424F13077}"/>
    <dgm:cxn modelId="{FE1AC38D-91E8-9944-A65E-37BCDA91002B}" type="presOf" srcId="{66C75966-971B-4253-AC19-E3C577E34737}" destId="{6021398A-D600-4ACE-988D-A73D7F8E5440}" srcOrd="1" destOrd="0" presId="urn:microsoft.com/office/officeart/2016/7/layout/BasicLinearProcessNumbered"/>
    <dgm:cxn modelId="{B94EA69E-8BBB-F742-BCDF-172C8FEE7006}" type="presOf" srcId="{AD9FA20C-0C46-4749-8303-02365526A9E3}" destId="{40709DAB-E4D2-4121-B7D7-56D6E693A080}" srcOrd="1" destOrd="0" presId="urn:microsoft.com/office/officeart/2016/7/layout/BasicLinearProcessNumbered"/>
    <dgm:cxn modelId="{3725EAA8-D773-FB4C-9C69-7F885995ABCC}" srcId="{F659E2BE-85C1-4325-867A-0DC1318489F5}" destId="{92541553-1390-294E-B677-A5DD82E30879}" srcOrd="3" destOrd="0" parTransId="{BFBA5D43-F596-8144-B0F6-83AC2980DF91}" sibTransId="{A46BE82A-F148-EC4A-9F11-ABF436D6B1AB}"/>
    <dgm:cxn modelId="{AE82D0B8-9232-41EA-AA69-A384851200E7}" srcId="{F659E2BE-85C1-4325-867A-0DC1318489F5}" destId="{AD9FA20C-0C46-4749-8303-02365526A9E3}" srcOrd="2" destOrd="0" parTransId="{4B9A6FDE-900E-4443-992A-C22724ECF59A}" sibTransId="{467B0425-4BE2-4F40-9489-BF0B17CB5F6A}"/>
    <dgm:cxn modelId="{01C8B9BD-BE6F-1041-B129-15DF25F7D53A}" type="presOf" srcId="{A7FCF54F-7460-450B-A8ED-72AFB0FFBA7E}" destId="{E049A2EF-3F62-4368-B128-84F3C58B97D4}" srcOrd="0" destOrd="0" presId="urn:microsoft.com/office/officeart/2016/7/layout/BasicLinearProcessNumbered"/>
    <dgm:cxn modelId="{D8E7F8C5-4D18-4684-92B0-113009262217}" srcId="{F659E2BE-85C1-4325-867A-0DC1318489F5}" destId="{2E79E57E-A369-4337-AD2A-EB639EAEF7BF}" srcOrd="0" destOrd="0" parTransId="{673455F5-D398-4088-A444-5B69771F9F99}" sibTransId="{A7FCF54F-7460-450B-A8ED-72AFB0FFBA7E}"/>
    <dgm:cxn modelId="{F5C294C8-4B0B-534B-8086-0382C4C919FA}" type="presOf" srcId="{AD9FA20C-0C46-4749-8303-02365526A9E3}" destId="{0F439928-EC49-4567-9425-743471E05DD0}" srcOrd="0" destOrd="0" presId="urn:microsoft.com/office/officeart/2016/7/layout/BasicLinearProcessNumbered"/>
    <dgm:cxn modelId="{C1407CCD-36D2-994A-90BC-7950D5BDBCA5}" type="presOf" srcId="{92541553-1390-294E-B677-A5DD82E30879}" destId="{81251104-9346-6B4F-9B8A-2C7633BD6E0F}" srcOrd="1" destOrd="0" presId="urn:microsoft.com/office/officeart/2016/7/layout/BasicLinearProcessNumbered"/>
    <dgm:cxn modelId="{0C48E1E3-3D8B-464A-BA0E-7CABA10A21A5}" type="presOf" srcId="{467B0425-4BE2-4F40-9489-BF0B17CB5F6A}" destId="{5417805B-5A4C-4B39-91CF-7D6AC684C307}" srcOrd="0" destOrd="0" presId="urn:microsoft.com/office/officeart/2016/7/layout/BasicLinearProcessNumbered"/>
    <dgm:cxn modelId="{4022B2E9-FE87-8B43-A285-2550D7AB0877}" type="presOf" srcId="{14E26CE6-97DD-46D2-827D-F96424F13077}" destId="{50EB3174-3235-4C77-91D4-E4A30FE22B16}" srcOrd="0" destOrd="0" presId="urn:microsoft.com/office/officeart/2016/7/layout/BasicLinearProcessNumbered"/>
    <dgm:cxn modelId="{AB98A3ED-C829-F647-96F2-7B1FF9997024}" type="presOf" srcId="{66C75966-971B-4253-AC19-E3C577E34737}" destId="{D6B2DAB8-2675-4800-8314-CF2D3ADB940E}" srcOrd="0" destOrd="0" presId="urn:microsoft.com/office/officeart/2016/7/layout/BasicLinearProcessNumbered"/>
    <dgm:cxn modelId="{F8F9988B-A16B-6341-B85C-E786EB2AFCA9}" type="presParOf" srcId="{0FA74B4E-11CB-48A2-B31F-6EE6580848A9}" destId="{7DCCB4E5-BC5C-4053-8FF1-227046788233}" srcOrd="0" destOrd="0" presId="urn:microsoft.com/office/officeart/2016/7/layout/BasicLinearProcessNumbered"/>
    <dgm:cxn modelId="{DD642A03-510F-2443-9C8B-B753A9168179}" type="presParOf" srcId="{7DCCB4E5-BC5C-4053-8FF1-227046788233}" destId="{52C8BCB9-D8BF-4D09-951D-3764363B5EB0}" srcOrd="0" destOrd="0" presId="urn:microsoft.com/office/officeart/2016/7/layout/BasicLinearProcessNumbered"/>
    <dgm:cxn modelId="{032721AC-D190-3048-8168-99E1B1D4CEC5}" type="presParOf" srcId="{7DCCB4E5-BC5C-4053-8FF1-227046788233}" destId="{E049A2EF-3F62-4368-B128-84F3C58B97D4}" srcOrd="1" destOrd="0" presId="urn:microsoft.com/office/officeart/2016/7/layout/BasicLinearProcessNumbered"/>
    <dgm:cxn modelId="{F9402998-4DE5-C94A-9226-5A09F62606A8}" type="presParOf" srcId="{7DCCB4E5-BC5C-4053-8FF1-227046788233}" destId="{7AC738B4-8078-4BAC-951B-0BFAA408EAB9}" srcOrd="2" destOrd="0" presId="urn:microsoft.com/office/officeart/2016/7/layout/BasicLinearProcessNumbered"/>
    <dgm:cxn modelId="{246E85E8-C81E-2D4B-AA2F-F5E3AA609C90}" type="presParOf" srcId="{7DCCB4E5-BC5C-4053-8FF1-227046788233}" destId="{2A4C34E1-9236-4557-A478-A8BA64E099AE}" srcOrd="3" destOrd="0" presId="urn:microsoft.com/office/officeart/2016/7/layout/BasicLinearProcessNumbered"/>
    <dgm:cxn modelId="{5A0E9323-E4B5-1343-8AD2-6D9F4632010F}" type="presParOf" srcId="{0FA74B4E-11CB-48A2-B31F-6EE6580848A9}" destId="{B240769F-E80A-40BE-8089-84A2D3AD7E43}" srcOrd="1" destOrd="0" presId="urn:microsoft.com/office/officeart/2016/7/layout/BasicLinearProcessNumbered"/>
    <dgm:cxn modelId="{74E1E395-5EE2-EA4F-88FC-202DA3BAD580}" type="presParOf" srcId="{0FA74B4E-11CB-48A2-B31F-6EE6580848A9}" destId="{E988BC74-FCFC-42CD-97AE-272C394CF35B}" srcOrd="2" destOrd="0" presId="urn:microsoft.com/office/officeart/2016/7/layout/BasicLinearProcessNumbered"/>
    <dgm:cxn modelId="{B52CFEE2-044D-5C4E-8705-7CF07DDBE2ED}" type="presParOf" srcId="{E988BC74-FCFC-42CD-97AE-272C394CF35B}" destId="{D6B2DAB8-2675-4800-8314-CF2D3ADB940E}" srcOrd="0" destOrd="0" presId="urn:microsoft.com/office/officeart/2016/7/layout/BasicLinearProcessNumbered"/>
    <dgm:cxn modelId="{F751363D-A37B-4148-811C-28C5AE6A07DE}" type="presParOf" srcId="{E988BC74-FCFC-42CD-97AE-272C394CF35B}" destId="{50EB3174-3235-4C77-91D4-E4A30FE22B16}" srcOrd="1" destOrd="0" presId="urn:microsoft.com/office/officeart/2016/7/layout/BasicLinearProcessNumbered"/>
    <dgm:cxn modelId="{4757D312-C52C-DE48-81DA-3A1EDDC648F4}" type="presParOf" srcId="{E988BC74-FCFC-42CD-97AE-272C394CF35B}" destId="{651B5BE8-F995-4309-B189-2346CA6D85A2}" srcOrd="2" destOrd="0" presId="urn:microsoft.com/office/officeart/2016/7/layout/BasicLinearProcessNumbered"/>
    <dgm:cxn modelId="{A20B2D12-CFA0-4947-8F9B-4434835BF587}" type="presParOf" srcId="{E988BC74-FCFC-42CD-97AE-272C394CF35B}" destId="{6021398A-D600-4ACE-988D-A73D7F8E5440}" srcOrd="3" destOrd="0" presId="urn:microsoft.com/office/officeart/2016/7/layout/BasicLinearProcessNumbered"/>
    <dgm:cxn modelId="{38F4FEDB-34B9-6946-AC83-EC7B60515E96}" type="presParOf" srcId="{0FA74B4E-11CB-48A2-B31F-6EE6580848A9}" destId="{2A01A4F6-7592-4573-96BC-1B1F0A70AAA7}" srcOrd="3" destOrd="0" presId="urn:microsoft.com/office/officeart/2016/7/layout/BasicLinearProcessNumbered"/>
    <dgm:cxn modelId="{E31F0900-7B17-DC44-8826-39D1F1080FE5}" type="presParOf" srcId="{0FA74B4E-11CB-48A2-B31F-6EE6580848A9}" destId="{7B797EE6-DC68-4683-A3E5-71E235A09B09}" srcOrd="4" destOrd="0" presId="urn:microsoft.com/office/officeart/2016/7/layout/BasicLinearProcessNumbered"/>
    <dgm:cxn modelId="{10237B70-FA46-FC4B-A496-2E6738F68017}" type="presParOf" srcId="{7B797EE6-DC68-4683-A3E5-71E235A09B09}" destId="{0F439928-EC49-4567-9425-743471E05DD0}" srcOrd="0" destOrd="0" presId="urn:microsoft.com/office/officeart/2016/7/layout/BasicLinearProcessNumbered"/>
    <dgm:cxn modelId="{E5298604-A44B-B745-9CF2-14797135CF5C}" type="presParOf" srcId="{7B797EE6-DC68-4683-A3E5-71E235A09B09}" destId="{5417805B-5A4C-4B39-91CF-7D6AC684C307}" srcOrd="1" destOrd="0" presId="urn:microsoft.com/office/officeart/2016/7/layout/BasicLinearProcessNumbered"/>
    <dgm:cxn modelId="{51435380-AF69-BB43-B121-1987E6C6DDA9}" type="presParOf" srcId="{7B797EE6-DC68-4683-A3E5-71E235A09B09}" destId="{6E0ECF88-8B7E-41EE-AB17-DD7791413657}" srcOrd="2" destOrd="0" presId="urn:microsoft.com/office/officeart/2016/7/layout/BasicLinearProcessNumbered"/>
    <dgm:cxn modelId="{01D0FB7E-22DC-3942-97D6-4B327CBFA692}" type="presParOf" srcId="{7B797EE6-DC68-4683-A3E5-71E235A09B09}" destId="{40709DAB-E4D2-4121-B7D7-56D6E693A080}" srcOrd="3" destOrd="0" presId="urn:microsoft.com/office/officeart/2016/7/layout/BasicLinearProcessNumbered"/>
    <dgm:cxn modelId="{322B41CD-8247-E64F-95C5-8D45958A5430}" type="presParOf" srcId="{0FA74B4E-11CB-48A2-B31F-6EE6580848A9}" destId="{4384F463-874B-EF4D-BD11-39D360F2A393}" srcOrd="5" destOrd="0" presId="urn:microsoft.com/office/officeart/2016/7/layout/BasicLinearProcessNumbered"/>
    <dgm:cxn modelId="{C14743E2-4ACB-4F46-9771-F2C007EEB0E3}" type="presParOf" srcId="{0FA74B4E-11CB-48A2-B31F-6EE6580848A9}" destId="{D1E01997-A02A-904C-8C2B-618F65BE0874}" srcOrd="6" destOrd="0" presId="urn:microsoft.com/office/officeart/2016/7/layout/BasicLinearProcessNumbered"/>
    <dgm:cxn modelId="{E2EA07CD-4683-7F4E-9CBB-F851ADB0EB7E}" type="presParOf" srcId="{D1E01997-A02A-904C-8C2B-618F65BE0874}" destId="{7E053C57-C85D-BF44-9B44-3B80611E2E68}" srcOrd="0" destOrd="0" presId="urn:microsoft.com/office/officeart/2016/7/layout/BasicLinearProcessNumbered"/>
    <dgm:cxn modelId="{ECF586C5-DFE7-E844-91B8-D0E735F0F7BE}" type="presParOf" srcId="{D1E01997-A02A-904C-8C2B-618F65BE0874}" destId="{7BE82F57-323E-3244-8BA0-6237875855E9}" srcOrd="1" destOrd="0" presId="urn:microsoft.com/office/officeart/2016/7/layout/BasicLinearProcessNumbered"/>
    <dgm:cxn modelId="{4DE6199B-0A33-8942-B496-AC05326E3136}" type="presParOf" srcId="{D1E01997-A02A-904C-8C2B-618F65BE0874}" destId="{8101382B-17D3-9144-BF10-EC4B94B3C41C}" srcOrd="2" destOrd="0" presId="urn:microsoft.com/office/officeart/2016/7/layout/BasicLinearProcessNumbered"/>
    <dgm:cxn modelId="{876B0C32-29F3-7548-804B-61B7ED8D8B79}" type="presParOf" srcId="{D1E01997-A02A-904C-8C2B-618F65BE0874}" destId="{81251104-9346-6B4F-9B8A-2C7633BD6E0F}"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D0C3D-528B-46DB-9048-3347F7A41CB5}">
      <dsp:nvSpPr>
        <dsp:cNvPr id="0" name=""/>
        <dsp:cNvSpPr/>
      </dsp:nvSpPr>
      <dsp:spPr>
        <a:xfrm>
          <a:off x="0" y="84103"/>
          <a:ext cx="2455342" cy="527670"/>
        </a:xfrm>
        <a:prstGeom prst="round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DOS Header</a:t>
          </a:r>
        </a:p>
      </dsp:txBody>
      <dsp:txXfrm>
        <a:off x="25759" y="109862"/>
        <a:ext cx="2403824" cy="476152"/>
      </dsp:txXfrm>
    </dsp:sp>
    <dsp:sp modelId="{EA51960B-9337-4F45-8535-5107C4159278}">
      <dsp:nvSpPr>
        <dsp:cNvPr id="0" name=""/>
        <dsp:cNvSpPr/>
      </dsp:nvSpPr>
      <dsp:spPr>
        <a:xfrm>
          <a:off x="0" y="675133"/>
          <a:ext cx="2455342" cy="527670"/>
        </a:xfrm>
        <a:prstGeom prst="round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DOS stub</a:t>
          </a:r>
        </a:p>
      </dsp:txBody>
      <dsp:txXfrm>
        <a:off x="25759" y="700892"/>
        <a:ext cx="2403824" cy="476152"/>
      </dsp:txXfrm>
    </dsp:sp>
    <dsp:sp modelId="{3BE91E07-CDBB-41E6-A3C6-6CA57A245772}">
      <dsp:nvSpPr>
        <dsp:cNvPr id="0" name=""/>
        <dsp:cNvSpPr/>
      </dsp:nvSpPr>
      <dsp:spPr>
        <a:xfrm>
          <a:off x="0" y="1266163"/>
          <a:ext cx="2455342" cy="527670"/>
        </a:xfrm>
        <a:prstGeom prst="round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PE Header</a:t>
          </a:r>
        </a:p>
      </dsp:txBody>
      <dsp:txXfrm>
        <a:off x="25759" y="1291922"/>
        <a:ext cx="2403824" cy="476152"/>
      </dsp:txXfrm>
    </dsp:sp>
    <dsp:sp modelId="{5011AA15-728B-4C83-A112-05D7D2129F76}">
      <dsp:nvSpPr>
        <dsp:cNvPr id="0" name=""/>
        <dsp:cNvSpPr/>
      </dsp:nvSpPr>
      <dsp:spPr>
        <a:xfrm>
          <a:off x="0" y="1857194"/>
          <a:ext cx="2455342" cy="527670"/>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Section Table</a:t>
          </a:r>
        </a:p>
      </dsp:txBody>
      <dsp:txXfrm>
        <a:off x="25759" y="1882953"/>
        <a:ext cx="2403824" cy="476152"/>
      </dsp:txXfrm>
    </dsp:sp>
    <dsp:sp modelId="{5E767FA1-C872-4599-A647-17C89777CD6B}">
      <dsp:nvSpPr>
        <dsp:cNvPr id="0" name=""/>
        <dsp:cNvSpPr/>
      </dsp:nvSpPr>
      <dsp:spPr>
        <a:xfrm>
          <a:off x="0" y="2448224"/>
          <a:ext cx="2455342" cy="527670"/>
        </a:xfrm>
        <a:prstGeom prst="roundRect">
          <a:avLst/>
        </a:prstGeom>
        <a:solidFill>
          <a:schemeClr val="accent1">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Section 1</a:t>
          </a:r>
        </a:p>
      </dsp:txBody>
      <dsp:txXfrm>
        <a:off x="25759" y="2473983"/>
        <a:ext cx="2403824" cy="476152"/>
      </dsp:txXfrm>
    </dsp:sp>
    <dsp:sp modelId="{28BD732F-D834-4614-9183-11C4226263F2}">
      <dsp:nvSpPr>
        <dsp:cNvPr id="0" name=""/>
        <dsp:cNvSpPr/>
      </dsp:nvSpPr>
      <dsp:spPr>
        <a:xfrm>
          <a:off x="0" y="3039254"/>
          <a:ext cx="2455342" cy="527670"/>
        </a:xfrm>
        <a:prstGeom prst="roundRect">
          <a:avLst/>
        </a:prstGeom>
        <a:solidFill>
          <a:schemeClr val="accent1">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Section 2</a:t>
          </a:r>
        </a:p>
      </dsp:txBody>
      <dsp:txXfrm>
        <a:off x="25759" y="3065013"/>
        <a:ext cx="2403824" cy="476152"/>
      </dsp:txXfrm>
    </dsp:sp>
    <dsp:sp modelId="{B5572A71-FEF4-48E8-A381-08C62F369EAC}">
      <dsp:nvSpPr>
        <dsp:cNvPr id="0" name=""/>
        <dsp:cNvSpPr/>
      </dsp:nvSpPr>
      <dsp:spPr>
        <a:xfrm>
          <a:off x="0" y="3630284"/>
          <a:ext cx="2455342" cy="527670"/>
        </a:xfrm>
        <a:prstGeom prst="roundRect">
          <a:avLst/>
        </a:prstGeom>
        <a:solidFill>
          <a:schemeClr val="accent1">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Section …</a:t>
          </a:r>
        </a:p>
      </dsp:txBody>
      <dsp:txXfrm>
        <a:off x="25759" y="3656043"/>
        <a:ext cx="2403824" cy="4761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8BCB9-D8BF-4D09-951D-3764363B5EB0}">
      <dsp:nvSpPr>
        <dsp:cNvPr id="0" name=""/>
        <dsp:cNvSpPr/>
      </dsp:nvSpPr>
      <dsp:spPr>
        <a:xfrm>
          <a:off x="2507" y="1077764"/>
          <a:ext cx="1989187" cy="2784862"/>
        </a:xfrm>
        <a:prstGeom prst="rect">
          <a:avLst/>
        </a:prstGeom>
        <a:solidFill>
          <a:schemeClr val="bg1">
            <a:lumMod val="95000"/>
            <a:hueOff val="0"/>
            <a:satOff val="0"/>
            <a:lumOff val="0"/>
            <a:alphaOff val="0"/>
          </a:schemeClr>
        </a:solidFill>
        <a:ln w="12700" cap="flat" cmpd="sng" algn="ctr">
          <a:solidFill>
            <a:schemeClr val="bg1">
              <a:lumMod val="9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5085" tIns="330200" rIns="155085" bIns="330200" numCol="1" spcCol="1270" anchor="t" anchorCtr="0">
          <a:noAutofit/>
        </a:bodyPr>
        <a:lstStyle/>
        <a:p>
          <a:pPr marL="0" lvl="0" indent="0" algn="l" defTabSz="622300">
            <a:lnSpc>
              <a:spcPct val="90000"/>
            </a:lnSpc>
            <a:spcBef>
              <a:spcPct val="0"/>
            </a:spcBef>
            <a:spcAft>
              <a:spcPct val="35000"/>
            </a:spcAft>
            <a:buNone/>
          </a:pPr>
          <a:r>
            <a:rPr lang="en-US" sz="1400" kern="1200"/>
            <a:t>The loader will look at the DOS header and find the offset for the PE Header and checks for validity</a:t>
          </a:r>
        </a:p>
      </dsp:txBody>
      <dsp:txXfrm>
        <a:off x="2507" y="2136012"/>
        <a:ext cx="1989187" cy="1670917"/>
      </dsp:txXfrm>
    </dsp:sp>
    <dsp:sp modelId="{E049A2EF-3F62-4368-B128-84F3C58B97D4}">
      <dsp:nvSpPr>
        <dsp:cNvPr id="0" name=""/>
        <dsp:cNvSpPr/>
      </dsp:nvSpPr>
      <dsp:spPr>
        <a:xfrm>
          <a:off x="579371" y="1356250"/>
          <a:ext cx="835458" cy="83545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136" tIns="12700" rIns="65136" bIns="12700" numCol="1" spcCol="1270" anchor="ctr" anchorCtr="0">
          <a:noAutofit/>
        </a:bodyPr>
        <a:lstStyle/>
        <a:p>
          <a:pPr marL="0" lvl="0" indent="0" algn="ctr" defTabSz="1778000">
            <a:lnSpc>
              <a:spcPct val="90000"/>
            </a:lnSpc>
            <a:spcBef>
              <a:spcPct val="0"/>
            </a:spcBef>
            <a:spcAft>
              <a:spcPct val="35000"/>
            </a:spcAft>
            <a:buNone/>
          </a:pPr>
          <a:r>
            <a:rPr lang="en-US" sz="4000" kern="1200"/>
            <a:t>1</a:t>
          </a:r>
        </a:p>
      </dsp:txBody>
      <dsp:txXfrm>
        <a:off x="701721" y="1478600"/>
        <a:ext cx="590758" cy="590758"/>
      </dsp:txXfrm>
    </dsp:sp>
    <dsp:sp modelId="{7AC738B4-8078-4BAC-951B-0BFAA408EAB9}">
      <dsp:nvSpPr>
        <dsp:cNvPr id="0" name=""/>
        <dsp:cNvSpPr/>
      </dsp:nvSpPr>
      <dsp:spPr>
        <a:xfrm>
          <a:off x="2507" y="3862554"/>
          <a:ext cx="1989187"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B2DAB8-2675-4800-8314-CF2D3ADB940E}">
      <dsp:nvSpPr>
        <dsp:cNvPr id="0" name=""/>
        <dsp:cNvSpPr/>
      </dsp:nvSpPr>
      <dsp:spPr>
        <a:xfrm>
          <a:off x="2190613" y="1077764"/>
          <a:ext cx="1989187" cy="2784862"/>
        </a:xfrm>
        <a:prstGeom prst="rect">
          <a:avLst/>
        </a:prstGeom>
        <a:solidFill>
          <a:schemeClr val="bg1">
            <a:lumMod val="95000"/>
            <a:hueOff val="0"/>
            <a:satOff val="0"/>
            <a:lumOff val="0"/>
            <a:alphaOff val="0"/>
          </a:schemeClr>
        </a:solidFill>
        <a:ln w="12700" cap="flat" cmpd="sng" algn="ctr">
          <a:solidFill>
            <a:schemeClr val="bg1">
              <a:lumMod val="9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5085" tIns="330200" rIns="155085" bIns="330200" numCol="1" spcCol="1270" anchor="t" anchorCtr="0">
          <a:noAutofit/>
        </a:bodyPr>
        <a:lstStyle/>
        <a:p>
          <a:pPr marL="0" lvl="0" indent="0" algn="l" defTabSz="622300">
            <a:lnSpc>
              <a:spcPct val="90000"/>
            </a:lnSpc>
            <a:spcBef>
              <a:spcPct val="0"/>
            </a:spcBef>
            <a:spcAft>
              <a:spcPct val="35000"/>
            </a:spcAft>
            <a:buNone/>
          </a:pPr>
          <a:r>
            <a:rPr lang="en-US" sz="1400" kern="1200"/>
            <a:t>The loader reads the Section Table and maps the sections into memory</a:t>
          </a:r>
        </a:p>
      </dsp:txBody>
      <dsp:txXfrm>
        <a:off x="2190613" y="2136012"/>
        <a:ext cx="1989187" cy="1670917"/>
      </dsp:txXfrm>
    </dsp:sp>
    <dsp:sp modelId="{50EB3174-3235-4C77-91D4-E4A30FE22B16}">
      <dsp:nvSpPr>
        <dsp:cNvPr id="0" name=""/>
        <dsp:cNvSpPr/>
      </dsp:nvSpPr>
      <dsp:spPr>
        <a:xfrm>
          <a:off x="2767478" y="1356250"/>
          <a:ext cx="835458" cy="83545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136" tIns="12700" rIns="65136" bIns="12700" numCol="1" spcCol="1270" anchor="ctr" anchorCtr="0">
          <a:noAutofit/>
        </a:bodyPr>
        <a:lstStyle/>
        <a:p>
          <a:pPr marL="0" lvl="0" indent="0" algn="ctr" defTabSz="1778000">
            <a:lnSpc>
              <a:spcPct val="90000"/>
            </a:lnSpc>
            <a:spcBef>
              <a:spcPct val="0"/>
            </a:spcBef>
            <a:spcAft>
              <a:spcPct val="35000"/>
            </a:spcAft>
            <a:buNone/>
          </a:pPr>
          <a:r>
            <a:rPr lang="en-US" sz="4000" kern="1200"/>
            <a:t>2</a:t>
          </a:r>
        </a:p>
      </dsp:txBody>
      <dsp:txXfrm>
        <a:off x="2889828" y="1478600"/>
        <a:ext cx="590758" cy="590758"/>
      </dsp:txXfrm>
    </dsp:sp>
    <dsp:sp modelId="{651B5BE8-F995-4309-B189-2346CA6D85A2}">
      <dsp:nvSpPr>
        <dsp:cNvPr id="0" name=""/>
        <dsp:cNvSpPr/>
      </dsp:nvSpPr>
      <dsp:spPr>
        <a:xfrm>
          <a:off x="2190613" y="3862554"/>
          <a:ext cx="1989187"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439928-EC49-4567-9425-743471E05DD0}">
      <dsp:nvSpPr>
        <dsp:cNvPr id="0" name=""/>
        <dsp:cNvSpPr/>
      </dsp:nvSpPr>
      <dsp:spPr>
        <a:xfrm>
          <a:off x="4378719" y="1077764"/>
          <a:ext cx="1989187" cy="2784862"/>
        </a:xfrm>
        <a:prstGeom prst="rect">
          <a:avLst/>
        </a:prstGeom>
        <a:solidFill>
          <a:schemeClr val="bg1">
            <a:lumMod val="95000"/>
            <a:hueOff val="0"/>
            <a:satOff val="0"/>
            <a:lumOff val="0"/>
            <a:alphaOff val="0"/>
          </a:schemeClr>
        </a:solidFill>
        <a:ln w="12700" cap="flat" cmpd="sng" algn="ctr">
          <a:solidFill>
            <a:schemeClr val="bg1">
              <a:lumMod val="9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5085" tIns="330200" rIns="155085" bIns="330200" numCol="1" spcCol="1270" anchor="t" anchorCtr="0">
          <a:noAutofit/>
        </a:bodyPr>
        <a:lstStyle/>
        <a:p>
          <a:pPr marL="0" lvl="0" indent="0" algn="l" defTabSz="622300">
            <a:lnSpc>
              <a:spcPct val="90000"/>
            </a:lnSpc>
            <a:spcBef>
              <a:spcPct val="0"/>
            </a:spcBef>
            <a:spcAft>
              <a:spcPct val="35000"/>
            </a:spcAft>
            <a:buNone/>
          </a:pPr>
          <a:r>
            <a:rPr lang="en-US" sz="1400" kern="1200"/>
            <a:t>The loader then continues through the logical parts of the file like the imports and exports</a:t>
          </a:r>
        </a:p>
      </dsp:txBody>
      <dsp:txXfrm>
        <a:off x="4378719" y="2136012"/>
        <a:ext cx="1989187" cy="1670917"/>
      </dsp:txXfrm>
    </dsp:sp>
    <dsp:sp modelId="{5417805B-5A4C-4B39-91CF-7D6AC684C307}">
      <dsp:nvSpPr>
        <dsp:cNvPr id="0" name=""/>
        <dsp:cNvSpPr/>
      </dsp:nvSpPr>
      <dsp:spPr>
        <a:xfrm>
          <a:off x="4955584" y="1356250"/>
          <a:ext cx="835458" cy="83545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136" tIns="12700" rIns="65136" bIns="12700" numCol="1" spcCol="1270" anchor="ctr" anchorCtr="0">
          <a:noAutofit/>
        </a:bodyPr>
        <a:lstStyle/>
        <a:p>
          <a:pPr marL="0" lvl="0" indent="0" algn="ctr" defTabSz="1778000">
            <a:lnSpc>
              <a:spcPct val="90000"/>
            </a:lnSpc>
            <a:spcBef>
              <a:spcPct val="0"/>
            </a:spcBef>
            <a:spcAft>
              <a:spcPct val="35000"/>
            </a:spcAft>
            <a:buNone/>
          </a:pPr>
          <a:r>
            <a:rPr lang="en-US" sz="4000" kern="1200"/>
            <a:t>3</a:t>
          </a:r>
        </a:p>
      </dsp:txBody>
      <dsp:txXfrm>
        <a:off x="5077934" y="1478600"/>
        <a:ext cx="590758" cy="590758"/>
      </dsp:txXfrm>
    </dsp:sp>
    <dsp:sp modelId="{6E0ECF88-8B7E-41EE-AB17-DD7791413657}">
      <dsp:nvSpPr>
        <dsp:cNvPr id="0" name=""/>
        <dsp:cNvSpPr/>
      </dsp:nvSpPr>
      <dsp:spPr>
        <a:xfrm>
          <a:off x="4378719" y="3862554"/>
          <a:ext cx="1989187"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053C57-C85D-BF44-9B44-3B80611E2E68}">
      <dsp:nvSpPr>
        <dsp:cNvPr id="0" name=""/>
        <dsp:cNvSpPr/>
      </dsp:nvSpPr>
      <dsp:spPr>
        <a:xfrm>
          <a:off x="6566826" y="1077764"/>
          <a:ext cx="1989187" cy="2784862"/>
        </a:xfrm>
        <a:prstGeom prst="rect">
          <a:avLst/>
        </a:prstGeom>
        <a:solidFill>
          <a:schemeClr val="bg1">
            <a:lumMod val="95000"/>
            <a:hueOff val="0"/>
            <a:satOff val="0"/>
            <a:lumOff val="0"/>
            <a:alphaOff val="0"/>
          </a:schemeClr>
        </a:solidFill>
        <a:ln w="12700" cap="flat" cmpd="sng" algn="ctr">
          <a:solidFill>
            <a:schemeClr val="bg1">
              <a:lumMod val="9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5085" tIns="330200" rIns="155085" bIns="330200" numCol="1" spcCol="1270" anchor="t" anchorCtr="0">
          <a:noAutofit/>
        </a:bodyPr>
        <a:lstStyle/>
        <a:p>
          <a:pPr marL="0" lvl="0" indent="0" algn="l" defTabSz="622300">
            <a:lnSpc>
              <a:spcPct val="90000"/>
            </a:lnSpc>
            <a:spcBef>
              <a:spcPct val="0"/>
            </a:spcBef>
            <a:spcAft>
              <a:spcPct val="35000"/>
            </a:spcAft>
            <a:buNone/>
          </a:pPr>
          <a:r>
            <a:rPr lang="en-US" sz="1400" kern="1200" dirty="0"/>
            <a:t>Finally, locates </a:t>
          </a:r>
          <a:r>
            <a:rPr lang="en-US" sz="1400" kern="1200" dirty="0" err="1"/>
            <a:t>AddressOfEntry</a:t>
          </a:r>
          <a:r>
            <a:rPr lang="en-US" sz="1400" kern="1200" dirty="0"/>
            <a:t> and begins executing code</a:t>
          </a:r>
        </a:p>
      </dsp:txBody>
      <dsp:txXfrm>
        <a:off x="6566826" y="2136012"/>
        <a:ext cx="1989187" cy="1670917"/>
      </dsp:txXfrm>
    </dsp:sp>
    <dsp:sp modelId="{7BE82F57-323E-3244-8BA0-6237875855E9}">
      <dsp:nvSpPr>
        <dsp:cNvPr id="0" name=""/>
        <dsp:cNvSpPr/>
      </dsp:nvSpPr>
      <dsp:spPr>
        <a:xfrm>
          <a:off x="7143690" y="1356250"/>
          <a:ext cx="835458" cy="835458"/>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136" tIns="12700" rIns="65136" bIns="12700" numCol="1" spcCol="1270" anchor="ctr" anchorCtr="0">
          <a:noAutofit/>
        </a:bodyPr>
        <a:lstStyle/>
        <a:p>
          <a:pPr marL="0" lvl="0" indent="0" algn="ctr" defTabSz="1778000">
            <a:lnSpc>
              <a:spcPct val="90000"/>
            </a:lnSpc>
            <a:spcBef>
              <a:spcPct val="0"/>
            </a:spcBef>
            <a:spcAft>
              <a:spcPct val="35000"/>
            </a:spcAft>
            <a:buNone/>
          </a:pPr>
          <a:r>
            <a:rPr lang="en-US" sz="4000" kern="1200" dirty="0"/>
            <a:t>4</a:t>
          </a:r>
        </a:p>
      </dsp:txBody>
      <dsp:txXfrm>
        <a:off x="7266040" y="1478600"/>
        <a:ext cx="590758" cy="590758"/>
      </dsp:txXfrm>
    </dsp:sp>
    <dsp:sp modelId="{8101382B-17D3-9144-BF10-EC4B94B3C41C}">
      <dsp:nvSpPr>
        <dsp:cNvPr id="0" name=""/>
        <dsp:cNvSpPr/>
      </dsp:nvSpPr>
      <dsp:spPr>
        <a:xfrm>
          <a:off x="6566826" y="3862554"/>
          <a:ext cx="1989187"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2/28/18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extLst>
      <p:ext uri="{BB962C8B-B14F-4D97-AF65-F5344CB8AC3E}">
        <p14:creationId xmlns:p14="http://schemas.microsoft.com/office/powerpoint/2010/main" val="3881411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You can use </a:t>
            </a:r>
            <a:r>
              <a:rPr lang="en-US" dirty="0" err="1"/>
              <a:t>PEBrowse</a:t>
            </a:r>
            <a:r>
              <a:rPr lang="en-US" baseline="0" dirty="0" err="1"/>
              <a:t>Pro</a:t>
            </a:r>
            <a:r>
              <a:rPr lang="en-US" baseline="0" dirty="0"/>
              <a:t> to view the raw structure of a PE file, mapped to appropriate structures.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14</a:t>
            </a:fld>
            <a:endParaRPr lang="en-US"/>
          </a:p>
        </p:txBody>
      </p:sp>
    </p:spTree>
    <p:extLst>
      <p:ext uri="{BB962C8B-B14F-4D97-AF65-F5344CB8AC3E}">
        <p14:creationId xmlns:p14="http://schemas.microsoft.com/office/powerpoint/2010/main" val="2014945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Resource Hacker will show</a:t>
            </a:r>
            <a:r>
              <a:rPr lang="en-US" baseline="0" dirty="0"/>
              <a:t> you any embedded resources in a PE file. In this case you can see the graphic used with the ransom note left by </a:t>
            </a:r>
            <a:r>
              <a:rPr lang="en-US" baseline="0" dirty="0" err="1"/>
              <a:t>CryptoLocker</a:t>
            </a:r>
            <a:r>
              <a:rPr lang="en-US" baseline="0" dirty="0"/>
              <a: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15</a:t>
            </a:fld>
            <a:endParaRPr lang="en-US"/>
          </a:p>
        </p:txBody>
      </p:sp>
    </p:spTree>
    <p:extLst>
      <p:ext uri="{BB962C8B-B14F-4D97-AF65-F5344CB8AC3E}">
        <p14:creationId xmlns:p14="http://schemas.microsoft.com/office/powerpoint/2010/main" val="3962609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sz="1200" b="0" i="0" kern="1200" dirty="0">
                <a:solidFill>
                  <a:schemeClr val="tx1"/>
                </a:solidFill>
                <a:effectLst/>
                <a:latin typeface="+mn-lt"/>
                <a:ea typeface="+mn-ea"/>
                <a:cs typeface="+mn-cs"/>
              </a:rPr>
              <a:t>Dependency Walker is a free utility that scans any 32-bit or 64-bit Windows module (exe, </a:t>
            </a:r>
            <a:r>
              <a:rPr lang="en-US" sz="1200" b="0" i="0" kern="1200" dirty="0" err="1">
                <a:solidFill>
                  <a:schemeClr val="tx1"/>
                </a:solidFill>
                <a:effectLst/>
                <a:latin typeface="+mn-lt"/>
                <a:ea typeface="+mn-ea"/>
                <a:cs typeface="+mn-cs"/>
              </a:rPr>
              <a:t>dll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ocx</a:t>
            </a:r>
            <a:r>
              <a:rPr lang="en-US" sz="1200" b="0" i="0" kern="1200" dirty="0">
                <a:solidFill>
                  <a:schemeClr val="tx1"/>
                </a:solidFill>
                <a:effectLst/>
                <a:latin typeface="+mn-lt"/>
                <a:ea typeface="+mn-ea"/>
                <a:cs typeface="+mn-cs"/>
              </a:rPr>
              <a:t>, sys, etc.) and builds a hierarchical tree diagram of all dependent modules. For each module found, it lists all the functions that are exported by that module, and which of those functions are actually being called by other modules.” www.dependencywalker.com</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16</a:t>
            </a:fld>
            <a:endParaRPr lang="en-US"/>
          </a:p>
        </p:txBody>
      </p:sp>
    </p:spTree>
    <p:extLst>
      <p:ext uri="{BB962C8B-B14F-4D97-AF65-F5344CB8AC3E}">
        <p14:creationId xmlns:p14="http://schemas.microsoft.com/office/powerpoint/2010/main" val="553494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Includes Virus Total Scan that will give a good initial indicator if the file is malware</a:t>
            </a:r>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17</a:t>
            </a:fld>
            <a:endParaRPr lang="en-US"/>
          </a:p>
        </p:txBody>
      </p:sp>
    </p:spTree>
    <p:extLst>
      <p:ext uri="{BB962C8B-B14F-4D97-AF65-F5344CB8AC3E}">
        <p14:creationId xmlns:p14="http://schemas.microsoft.com/office/powerpoint/2010/main" val="2307267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sz="3300" dirty="0"/>
            </a:br>
            <a:br>
              <a:rPr sz="3300" dirty="0"/>
            </a:br>
            <a:r>
              <a:rPr lang="en-US" sz="3300" dirty="0"/>
              <a:t>Analyzing PE File Format</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a:solidFill>
                  <a:srgbClr val="2F5597"/>
                </a:solidFill>
              </a:rPr>
              <a:t>Reverse Engineering – Lesson 4</a:t>
            </a:r>
            <a:endParaRPr lang="en-US" sz="2000" b="1" dirty="0">
              <a:solidFill>
                <a:srgbClr val="2F5597"/>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C2514-6921-4830-80FC-6635E731004F}"/>
              </a:ext>
            </a:extLst>
          </p:cNvPr>
          <p:cNvSpPr>
            <a:spLocks noGrp="1"/>
          </p:cNvSpPr>
          <p:nvPr>
            <p:ph type="title"/>
          </p:nvPr>
        </p:nvSpPr>
        <p:spPr/>
        <p:txBody>
          <a:bodyPr/>
          <a:lstStyle/>
          <a:p>
            <a:r>
              <a:rPr lang="en-US" dirty="0"/>
              <a:t>Linked Libraries &amp; Functions</a:t>
            </a:r>
          </a:p>
        </p:txBody>
      </p:sp>
      <p:sp>
        <p:nvSpPr>
          <p:cNvPr id="3" name="Content Placeholder 2">
            <a:extLst>
              <a:ext uri="{FF2B5EF4-FFF2-40B4-BE49-F238E27FC236}">
                <a16:creationId xmlns:a16="http://schemas.microsoft.com/office/drawing/2014/main" id="{6239C461-142D-460C-80E8-1DCE38E3CA22}"/>
              </a:ext>
            </a:extLst>
          </p:cNvPr>
          <p:cNvSpPr>
            <a:spLocks noGrp="1"/>
          </p:cNvSpPr>
          <p:nvPr>
            <p:ph idx="1"/>
          </p:nvPr>
        </p:nvSpPr>
        <p:spPr/>
        <p:txBody>
          <a:bodyPr/>
          <a:lstStyle/>
          <a:p>
            <a:r>
              <a:rPr lang="en-US" dirty="0"/>
              <a:t>Very useful to understand what functions a program imports</a:t>
            </a:r>
          </a:p>
          <a:p>
            <a:pPr lvl="1"/>
            <a:r>
              <a:rPr lang="en-US" dirty="0"/>
              <a:t>Imports: functions used in a program stored in other libraries</a:t>
            </a:r>
          </a:p>
          <a:p>
            <a:pPr lvl="1"/>
            <a:endParaRPr lang="en-US" dirty="0"/>
          </a:p>
          <a:p>
            <a:r>
              <a:rPr lang="en-US" dirty="0"/>
              <a:t>We need to understand how the library code is linked</a:t>
            </a:r>
          </a:p>
          <a:p>
            <a:pPr lvl="1"/>
            <a:r>
              <a:rPr lang="en-US" dirty="0"/>
              <a:t>Statically, run-time or dynamically</a:t>
            </a:r>
          </a:p>
          <a:p>
            <a:pPr lvl="1"/>
            <a:endParaRPr lang="en-US" dirty="0"/>
          </a:p>
          <a:p>
            <a:r>
              <a:rPr lang="en-US" dirty="0"/>
              <a:t>Static Linking:</a:t>
            </a:r>
          </a:p>
          <a:p>
            <a:pPr lvl="1"/>
            <a:r>
              <a:rPr lang="en-US" dirty="0"/>
              <a:t>Least common method used</a:t>
            </a:r>
          </a:p>
          <a:p>
            <a:pPr lvl="1"/>
            <a:r>
              <a:rPr lang="en-US" dirty="0"/>
              <a:t>All code from library is copied into executable</a:t>
            </a:r>
          </a:p>
          <a:p>
            <a:pPr lvl="2"/>
            <a:r>
              <a:rPr lang="en-US" dirty="0"/>
              <a:t>EXE size++</a:t>
            </a:r>
          </a:p>
          <a:p>
            <a:pPr lvl="1"/>
            <a:r>
              <a:rPr lang="en-US" dirty="0"/>
              <a:t>Hard to differentiate between custom code and library code</a:t>
            </a:r>
          </a:p>
        </p:txBody>
      </p:sp>
    </p:spTree>
    <p:extLst>
      <p:ext uri="{BB962C8B-B14F-4D97-AF65-F5344CB8AC3E}">
        <p14:creationId xmlns:p14="http://schemas.microsoft.com/office/powerpoint/2010/main" val="93958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CC22B-1C05-456B-8079-03E6422A5515}"/>
              </a:ext>
            </a:extLst>
          </p:cNvPr>
          <p:cNvSpPr>
            <a:spLocks noGrp="1"/>
          </p:cNvSpPr>
          <p:nvPr>
            <p:ph type="title"/>
          </p:nvPr>
        </p:nvSpPr>
        <p:spPr/>
        <p:txBody>
          <a:bodyPr/>
          <a:lstStyle/>
          <a:p>
            <a:r>
              <a:rPr lang="en-US" dirty="0"/>
              <a:t>Linked Libraries &amp; Functions</a:t>
            </a:r>
          </a:p>
        </p:txBody>
      </p:sp>
      <p:sp>
        <p:nvSpPr>
          <p:cNvPr id="3" name="Content Placeholder 2">
            <a:extLst>
              <a:ext uri="{FF2B5EF4-FFF2-40B4-BE49-F238E27FC236}">
                <a16:creationId xmlns:a16="http://schemas.microsoft.com/office/drawing/2014/main" id="{FBBF3641-753B-45D4-B317-2690B60BF675}"/>
              </a:ext>
            </a:extLst>
          </p:cNvPr>
          <p:cNvSpPr>
            <a:spLocks noGrp="1"/>
          </p:cNvSpPr>
          <p:nvPr>
            <p:ph idx="1"/>
          </p:nvPr>
        </p:nvSpPr>
        <p:spPr/>
        <p:txBody>
          <a:bodyPr/>
          <a:lstStyle/>
          <a:p>
            <a:r>
              <a:rPr lang="en-US" dirty="0"/>
              <a:t>Runtime Linking:</a:t>
            </a:r>
          </a:p>
          <a:p>
            <a:pPr lvl="1"/>
            <a:r>
              <a:rPr lang="en-US" dirty="0"/>
              <a:t>Common in malware, especially when packed or obfuscated</a:t>
            </a:r>
          </a:p>
          <a:p>
            <a:pPr lvl="1"/>
            <a:r>
              <a:rPr lang="en-US" dirty="0"/>
              <a:t>Connect libraries only when needed, not when program starts</a:t>
            </a:r>
          </a:p>
          <a:p>
            <a:pPr lvl="1"/>
            <a:r>
              <a:rPr lang="en-US" dirty="0"/>
              <a:t>Several Windows API functions to help with this:</a:t>
            </a:r>
          </a:p>
          <a:p>
            <a:pPr lvl="2"/>
            <a:r>
              <a:rPr lang="en-US" dirty="0" err="1"/>
              <a:t>LoadLibrary</a:t>
            </a:r>
            <a:endParaRPr lang="en-US" dirty="0"/>
          </a:p>
          <a:p>
            <a:pPr lvl="2"/>
            <a:r>
              <a:rPr lang="en-US" dirty="0" err="1"/>
              <a:t>GetProcAddress</a:t>
            </a:r>
            <a:endParaRPr lang="en-US" dirty="0"/>
          </a:p>
          <a:p>
            <a:endParaRPr lang="en-US" dirty="0"/>
          </a:p>
        </p:txBody>
      </p:sp>
      <p:pic>
        <p:nvPicPr>
          <p:cNvPr id="4" name="Picture 3" title="Windows API GetProcAddress">
            <a:extLst>
              <a:ext uri="{FF2B5EF4-FFF2-40B4-BE49-F238E27FC236}">
                <a16:creationId xmlns:a16="http://schemas.microsoft.com/office/drawing/2014/main" id="{1B8F30A1-9F8C-40BE-8734-DF48C3FFB494}"/>
              </a:ext>
            </a:extLst>
          </p:cNvPr>
          <p:cNvPicPr>
            <a:picLocks noChangeAspect="1"/>
          </p:cNvPicPr>
          <p:nvPr/>
        </p:nvPicPr>
        <p:blipFill rotWithShape="1">
          <a:blip r:embed="rId2">
            <a:extLst>
              <a:ext uri="{28A0092B-C50C-407E-A947-70E740481C1C}">
                <a14:useLocalDpi xmlns:a14="http://schemas.microsoft.com/office/drawing/2010/main" val="0"/>
              </a:ext>
            </a:extLst>
          </a:blip>
          <a:srcRect l="31613" t="35315" r="12351" b="41622"/>
          <a:stretch/>
        </p:blipFill>
        <p:spPr>
          <a:xfrm>
            <a:off x="2866816" y="3745906"/>
            <a:ext cx="6014048" cy="2565993"/>
          </a:xfrm>
          <a:prstGeom prst="rect">
            <a:avLst/>
          </a:prstGeom>
          <a:ln>
            <a:solidFill>
              <a:schemeClr val="tx1"/>
            </a:solidFill>
          </a:ln>
        </p:spPr>
      </p:pic>
    </p:spTree>
    <p:extLst>
      <p:ext uri="{BB962C8B-B14F-4D97-AF65-F5344CB8AC3E}">
        <p14:creationId xmlns:p14="http://schemas.microsoft.com/office/powerpoint/2010/main" val="226490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CBF7B-96E3-43CE-90B4-93D2705AE52E}"/>
              </a:ext>
            </a:extLst>
          </p:cNvPr>
          <p:cNvSpPr>
            <a:spLocks noGrp="1"/>
          </p:cNvSpPr>
          <p:nvPr>
            <p:ph type="title"/>
          </p:nvPr>
        </p:nvSpPr>
        <p:spPr/>
        <p:txBody>
          <a:bodyPr/>
          <a:lstStyle/>
          <a:p>
            <a:r>
              <a:rPr lang="en-US" dirty="0"/>
              <a:t>Linked Libraries &amp; Functions</a:t>
            </a:r>
          </a:p>
        </p:txBody>
      </p:sp>
      <p:sp>
        <p:nvSpPr>
          <p:cNvPr id="3" name="Content Placeholder 2">
            <a:extLst>
              <a:ext uri="{FF2B5EF4-FFF2-40B4-BE49-F238E27FC236}">
                <a16:creationId xmlns:a16="http://schemas.microsoft.com/office/drawing/2014/main" id="{8FA334E3-8C6F-4AAD-AF29-F6D008C78820}"/>
              </a:ext>
            </a:extLst>
          </p:cNvPr>
          <p:cNvSpPr>
            <a:spLocks noGrp="1"/>
          </p:cNvSpPr>
          <p:nvPr>
            <p:ph idx="1"/>
          </p:nvPr>
        </p:nvSpPr>
        <p:spPr/>
        <p:txBody>
          <a:bodyPr/>
          <a:lstStyle/>
          <a:p>
            <a:r>
              <a:rPr lang="en-US" dirty="0"/>
              <a:t>Dynamic Linking:</a:t>
            </a:r>
          </a:p>
          <a:p>
            <a:pPr lvl="1"/>
            <a:r>
              <a:rPr lang="en-US" dirty="0"/>
              <a:t>Most common</a:t>
            </a:r>
          </a:p>
          <a:p>
            <a:pPr lvl="1"/>
            <a:r>
              <a:rPr lang="en-US" dirty="0"/>
              <a:t>Host OS searches for necessary libraries when program is loaded</a:t>
            </a:r>
          </a:p>
          <a:p>
            <a:pPr lvl="1"/>
            <a:endParaRPr lang="en-US" dirty="0"/>
          </a:p>
          <a:p>
            <a:r>
              <a:rPr lang="en-US" dirty="0"/>
              <a:t>PE file header stores information about every library that will be loaded and every function that will be used by the program</a:t>
            </a:r>
          </a:p>
          <a:p>
            <a:pPr lvl="1"/>
            <a:r>
              <a:rPr lang="en-US" dirty="0"/>
              <a:t>What if your program imports </a:t>
            </a:r>
            <a:r>
              <a:rPr lang="en-US" b="1" dirty="0" err="1"/>
              <a:t>URLDownloadToFile</a:t>
            </a:r>
            <a:r>
              <a:rPr lang="en-US" dirty="0"/>
              <a:t>?</a:t>
            </a:r>
          </a:p>
        </p:txBody>
      </p:sp>
    </p:spTree>
    <p:extLst>
      <p:ext uri="{BB962C8B-B14F-4D97-AF65-F5344CB8AC3E}">
        <p14:creationId xmlns:p14="http://schemas.microsoft.com/office/powerpoint/2010/main" val="16966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8277C-172E-4E24-9EB5-A00E7800720F}"/>
              </a:ext>
            </a:extLst>
          </p:cNvPr>
          <p:cNvSpPr>
            <a:spLocks noGrp="1"/>
          </p:cNvSpPr>
          <p:nvPr>
            <p:ph type="title"/>
          </p:nvPr>
        </p:nvSpPr>
        <p:spPr/>
        <p:txBody>
          <a:bodyPr/>
          <a:lstStyle/>
          <a:p>
            <a:r>
              <a:rPr lang="en-US" dirty="0"/>
              <a:t>Some Common APIs	</a:t>
            </a:r>
          </a:p>
        </p:txBody>
      </p:sp>
      <p:sp>
        <p:nvSpPr>
          <p:cNvPr id="3" name="Content Placeholder 2">
            <a:extLst>
              <a:ext uri="{FF2B5EF4-FFF2-40B4-BE49-F238E27FC236}">
                <a16:creationId xmlns:a16="http://schemas.microsoft.com/office/drawing/2014/main" id="{2C54869B-BE41-4ECA-8CCE-BC9F2D2E28B7}"/>
              </a:ext>
            </a:extLst>
          </p:cNvPr>
          <p:cNvSpPr>
            <a:spLocks noGrp="1"/>
          </p:cNvSpPr>
          <p:nvPr>
            <p:ph idx="1"/>
          </p:nvPr>
        </p:nvSpPr>
        <p:spPr/>
        <p:txBody>
          <a:bodyPr/>
          <a:lstStyle/>
          <a:p>
            <a:r>
              <a:rPr lang="en-US" dirty="0" err="1"/>
              <a:t>VirtualAlloc</a:t>
            </a:r>
            <a:endParaRPr lang="en-US" dirty="0"/>
          </a:p>
          <a:p>
            <a:endParaRPr lang="en-US" dirty="0"/>
          </a:p>
          <a:p>
            <a:r>
              <a:rPr lang="en-US" dirty="0" err="1"/>
              <a:t>GetProcAddress</a:t>
            </a:r>
            <a:endParaRPr lang="en-US" dirty="0"/>
          </a:p>
          <a:p>
            <a:endParaRPr lang="en-US" dirty="0"/>
          </a:p>
          <a:p>
            <a:r>
              <a:rPr lang="en-US" dirty="0" err="1"/>
              <a:t>LoadLibrary</a:t>
            </a:r>
            <a:endParaRPr lang="en-US" dirty="0"/>
          </a:p>
          <a:p>
            <a:endParaRPr lang="en-US" dirty="0"/>
          </a:p>
          <a:p>
            <a:r>
              <a:rPr lang="en-US" dirty="0" err="1"/>
              <a:t>WriteProcessMemory</a:t>
            </a:r>
            <a:endParaRPr lang="en-US" dirty="0"/>
          </a:p>
          <a:p>
            <a:endParaRPr lang="en-US" dirty="0"/>
          </a:p>
          <a:p>
            <a:r>
              <a:rPr lang="en-US" dirty="0" err="1"/>
              <a:t>AdjustTokenPrivilege</a:t>
            </a:r>
            <a:endParaRPr lang="en-US" dirty="0"/>
          </a:p>
        </p:txBody>
      </p:sp>
    </p:spTree>
    <p:extLst>
      <p:ext uri="{BB962C8B-B14F-4D97-AF65-F5344CB8AC3E}">
        <p14:creationId xmlns:p14="http://schemas.microsoft.com/office/powerpoint/2010/main" val="844378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B5254-F27E-443E-BE4E-5FFB68F08908}"/>
              </a:ext>
            </a:extLst>
          </p:cNvPr>
          <p:cNvSpPr>
            <a:spLocks noGrp="1"/>
          </p:cNvSpPr>
          <p:nvPr>
            <p:ph type="title"/>
          </p:nvPr>
        </p:nvSpPr>
        <p:spPr/>
        <p:txBody>
          <a:bodyPr/>
          <a:lstStyle/>
          <a:p>
            <a:r>
              <a:rPr lang="en-US" dirty="0"/>
              <a:t>Examining PE Files - </a:t>
            </a:r>
            <a:r>
              <a:rPr lang="en-US" dirty="0" err="1"/>
              <a:t>PEBrowsePro</a:t>
            </a:r>
            <a:endParaRPr lang="en-US" dirty="0"/>
          </a:p>
        </p:txBody>
      </p:sp>
      <p:pic>
        <p:nvPicPr>
          <p:cNvPr id="4" name="Content Placeholder 3" title="PEBrowsePro">
            <a:extLst>
              <a:ext uri="{FF2B5EF4-FFF2-40B4-BE49-F238E27FC236}">
                <a16:creationId xmlns:a16="http://schemas.microsoft.com/office/drawing/2014/main" id="{BBF39A44-5DB0-4F03-9AB4-5E088F06A6B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7216" t="25000" r="15891" b="20703"/>
          <a:stretch/>
        </p:blipFill>
        <p:spPr>
          <a:xfrm>
            <a:off x="1410236" y="1825625"/>
            <a:ext cx="6323527" cy="4351338"/>
          </a:xfrm>
        </p:spPr>
      </p:pic>
    </p:spTree>
    <p:extLst>
      <p:ext uri="{BB962C8B-B14F-4D97-AF65-F5344CB8AC3E}">
        <p14:creationId xmlns:p14="http://schemas.microsoft.com/office/powerpoint/2010/main" val="3722278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719D1-CCA8-4F88-B552-96D8E199F68E}"/>
              </a:ext>
            </a:extLst>
          </p:cNvPr>
          <p:cNvSpPr>
            <a:spLocks noGrp="1"/>
          </p:cNvSpPr>
          <p:nvPr>
            <p:ph type="title"/>
          </p:nvPr>
        </p:nvSpPr>
        <p:spPr/>
        <p:txBody>
          <a:bodyPr/>
          <a:lstStyle/>
          <a:p>
            <a:r>
              <a:rPr lang="en-US" dirty="0"/>
              <a:t>Viewing Resource Sections – Resource Hacker</a:t>
            </a:r>
          </a:p>
        </p:txBody>
      </p:sp>
      <p:pic>
        <p:nvPicPr>
          <p:cNvPr id="4" name="Content Placeholder 3" title="Resource Hacker">
            <a:extLst>
              <a:ext uri="{FF2B5EF4-FFF2-40B4-BE49-F238E27FC236}">
                <a16:creationId xmlns:a16="http://schemas.microsoft.com/office/drawing/2014/main" id="{630C1A39-6EF1-4C6B-8979-06660A739A1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8366" t="19141" r="19432" b="42969"/>
          <a:stretch/>
        </p:blipFill>
        <p:spPr>
          <a:xfrm>
            <a:off x="646809" y="1825625"/>
            <a:ext cx="7850382" cy="4351338"/>
          </a:xfrm>
        </p:spPr>
      </p:pic>
    </p:spTree>
    <p:extLst>
      <p:ext uri="{BB962C8B-B14F-4D97-AF65-F5344CB8AC3E}">
        <p14:creationId xmlns:p14="http://schemas.microsoft.com/office/powerpoint/2010/main" val="2299963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E7F99-45C9-4655-BE1F-5025E581397D}"/>
              </a:ext>
            </a:extLst>
          </p:cNvPr>
          <p:cNvSpPr>
            <a:spLocks noGrp="1"/>
          </p:cNvSpPr>
          <p:nvPr>
            <p:ph type="title"/>
          </p:nvPr>
        </p:nvSpPr>
        <p:spPr/>
        <p:txBody>
          <a:bodyPr/>
          <a:lstStyle/>
          <a:p>
            <a:r>
              <a:rPr lang="en-US" dirty="0"/>
              <a:t>Dependency Walker</a:t>
            </a:r>
          </a:p>
        </p:txBody>
      </p:sp>
      <p:pic>
        <p:nvPicPr>
          <p:cNvPr id="4" name="Content Placeholder 3" title="Dependency Walker">
            <a:extLst>
              <a:ext uri="{FF2B5EF4-FFF2-40B4-BE49-F238E27FC236}">
                <a16:creationId xmlns:a16="http://schemas.microsoft.com/office/drawing/2014/main" id="{2B90FD1B-9817-4C44-9726-2B10FD1FFC7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3913" t="17103" r="8329" b="12965"/>
          <a:stretch/>
        </p:blipFill>
        <p:spPr>
          <a:xfrm>
            <a:off x="1718396" y="1825625"/>
            <a:ext cx="5707208" cy="4351338"/>
          </a:xfrm>
        </p:spPr>
      </p:pic>
    </p:spTree>
    <p:extLst>
      <p:ext uri="{BB962C8B-B14F-4D97-AF65-F5344CB8AC3E}">
        <p14:creationId xmlns:p14="http://schemas.microsoft.com/office/powerpoint/2010/main" val="3221152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9DA79-79A3-463B-8CDB-4E174FDA2422}"/>
              </a:ext>
            </a:extLst>
          </p:cNvPr>
          <p:cNvSpPr>
            <a:spLocks noGrp="1"/>
          </p:cNvSpPr>
          <p:nvPr>
            <p:ph type="title"/>
          </p:nvPr>
        </p:nvSpPr>
        <p:spPr/>
        <p:txBody>
          <a:bodyPr/>
          <a:lstStyle/>
          <a:p>
            <a:r>
              <a:rPr lang="en-US" dirty="0" err="1"/>
              <a:t>PEStudio</a:t>
            </a:r>
            <a:endParaRPr lang="en-US" dirty="0"/>
          </a:p>
        </p:txBody>
      </p:sp>
      <p:sp>
        <p:nvSpPr>
          <p:cNvPr id="3" name="Content Placeholder 2">
            <a:extLst>
              <a:ext uri="{FF2B5EF4-FFF2-40B4-BE49-F238E27FC236}">
                <a16:creationId xmlns:a16="http://schemas.microsoft.com/office/drawing/2014/main" id="{D3F24704-D24B-4D49-97BA-49BC24ABD318}"/>
              </a:ext>
            </a:extLst>
          </p:cNvPr>
          <p:cNvSpPr>
            <a:spLocks noGrp="1"/>
          </p:cNvSpPr>
          <p:nvPr>
            <p:ph idx="1"/>
          </p:nvPr>
        </p:nvSpPr>
        <p:spPr>
          <a:xfrm>
            <a:off x="628650" y="1549332"/>
            <a:ext cx="7886700" cy="4351338"/>
          </a:xfrm>
        </p:spPr>
        <p:txBody>
          <a:bodyPr/>
          <a:lstStyle/>
          <a:p>
            <a:r>
              <a:rPr lang="en-US" dirty="0"/>
              <a:t>Comprehensive PE parsing and malware analysis tool</a:t>
            </a:r>
          </a:p>
          <a:p>
            <a:endParaRPr lang="en-US" dirty="0"/>
          </a:p>
        </p:txBody>
      </p:sp>
      <p:pic>
        <p:nvPicPr>
          <p:cNvPr id="4" name="Picture 3" title="PEStudio">
            <a:extLst>
              <a:ext uri="{FF2B5EF4-FFF2-40B4-BE49-F238E27FC236}">
                <a16:creationId xmlns:a16="http://schemas.microsoft.com/office/drawing/2014/main" id="{43FCEC87-A3D2-4CCD-A6C8-399BEC29EBDC}"/>
              </a:ext>
            </a:extLst>
          </p:cNvPr>
          <p:cNvPicPr>
            <a:picLocks noChangeAspect="1"/>
          </p:cNvPicPr>
          <p:nvPr/>
        </p:nvPicPr>
        <p:blipFill>
          <a:blip r:embed="rId3"/>
          <a:stretch>
            <a:fillRect/>
          </a:stretch>
        </p:blipFill>
        <p:spPr>
          <a:xfrm>
            <a:off x="725978" y="2068986"/>
            <a:ext cx="7692044" cy="4242913"/>
          </a:xfrm>
          <a:prstGeom prst="rect">
            <a:avLst/>
          </a:prstGeom>
        </p:spPr>
      </p:pic>
    </p:spTree>
    <p:extLst>
      <p:ext uri="{BB962C8B-B14F-4D97-AF65-F5344CB8AC3E}">
        <p14:creationId xmlns:p14="http://schemas.microsoft.com/office/powerpoint/2010/main" val="1103544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 Studio</a:t>
            </a:r>
          </a:p>
        </p:txBody>
      </p:sp>
      <p:pic>
        <p:nvPicPr>
          <p:cNvPr id="4" name="Picture 3" title="PEStudio"/>
          <p:cNvPicPr>
            <a:picLocks noChangeAspect="1"/>
          </p:cNvPicPr>
          <p:nvPr/>
        </p:nvPicPr>
        <p:blipFill rotWithShape="1">
          <a:blip r:embed="rId2"/>
          <a:srcRect r="75145" b="14695"/>
          <a:stretch/>
        </p:blipFill>
        <p:spPr>
          <a:xfrm>
            <a:off x="438742" y="1952248"/>
            <a:ext cx="2075858" cy="3929942"/>
          </a:xfrm>
          <a:prstGeom prst="rect">
            <a:avLst/>
          </a:prstGeom>
        </p:spPr>
      </p:pic>
      <p:cxnSp>
        <p:nvCxnSpPr>
          <p:cNvPr id="7" name="Straight Arrow Connector 6" title="straight arrow"/>
          <p:cNvCxnSpPr/>
          <p:nvPr/>
        </p:nvCxnSpPr>
        <p:spPr>
          <a:xfrm flipH="1">
            <a:off x="2514600" y="2883477"/>
            <a:ext cx="86244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9" name="Picture 8" title="PEStudio"/>
          <p:cNvPicPr>
            <a:picLocks noChangeAspect="1"/>
          </p:cNvPicPr>
          <p:nvPr/>
        </p:nvPicPr>
        <p:blipFill>
          <a:blip r:embed="rId3"/>
          <a:stretch>
            <a:fillRect/>
          </a:stretch>
        </p:blipFill>
        <p:spPr>
          <a:xfrm>
            <a:off x="3707820" y="1628180"/>
            <a:ext cx="4807530" cy="2439084"/>
          </a:xfrm>
          <a:prstGeom prst="rect">
            <a:avLst/>
          </a:prstGeom>
        </p:spPr>
      </p:pic>
      <p:sp>
        <p:nvSpPr>
          <p:cNvPr id="10" name="TextBox 9"/>
          <p:cNvSpPr txBox="1"/>
          <p:nvPr/>
        </p:nvSpPr>
        <p:spPr>
          <a:xfrm>
            <a:off x="3894367" y="4287350"/>
            <a:ext cx="4940447" cy="646331"/>
          </a:xfrm>
          <a:prstGeom prst="rect">
            <a:avLst/>
          </a:prstGeom>
          <a:noFill/>
        </p:spPr>
        <p:txBody>
          <a:bodyPr wrap="square" rtlCol="0">
            <a:spAutoFit/>
          </a:bodyPr>
          <a:lstStyle/>
          <a:p>
            <a:r>
              <a:rPr lang="en-US" dirty="0"/>
              <a:t>Provides an overview of the file and any suspicious indicators</a:t>
            </a:r>
          </a:p>
        </p:txBody>
      </p:sp>
      <p:cxnSp>
        <p:nvCxnSpPr>
          <p:cNvPr id="11" name="Straight Arrow Connector 10" title="straight arrow"/>
          <p:cNvCxnSpPr/>
          <p:nvPr/>
        </p:nvCxnSpPr>
        <p:spPr>
          <a:xfrm flipH="1">
            <a:off x="2514600" y="3028950"/>
            <a:ext cx="86244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12" name="Picture 11" title="PEStudio"/>
          <p:cNvPicPr>
            <a:picLocks noChangeAspect="1"/>
          </p:cNvPicPr>
          <p:nvPr/>
        </p:nvPicPr>
        <p:blipFill>
          <a:blip r:embed="rId4"/>
          <a:stretch>
            <a:fillRect/>
          </a:stretch>
        </p:blipFill>
        <p:spPr>
          <a:xfrm>
            <a:off x="3707821" y="1365627"/>
            <a:ext cx="4721306" cy="2701637"/>
          </a:xfrm>
          <a:prstGeom prst="rect">
            <a:avLst/>
          </a:prstGeom>
        </p:spPr>
      </p:pic>
      <p:sp>
        <p:nvSpPr>
          <p:cNvPr id="13" name="TextBox 12"/>
          <p:cNvSpPr txBox="1"/>
          <p:nvPr/>
        </p:nvSpPr>
        <p:spPr>
          <a:xfrm>
            <a:off x="5025638" y="4287350"/>
            <a:ext cx="3155736" cy="369332"/>
          </a:xfrm>
          <a:prstGeom prst="rect">
            <a:avLst/>
          </a:prstGeom>
          <a:noFill/>
        </p:spPr>
        <p:txBody>
          <a:bodyPr wrap="none" rtlCol="0">
            <a:spAutoFit/>
          </a:bodyPr>
          <a:lstStyle/>
          <a:p>
            <a:r>
              <a:rPr lang="en-US" dirty="0"/>
              <a:t>Submits sample to </a:t>
            </a:r>
            <a:r>
              <a:rPr lang="en-US" dirty="0" err="1"/>
              <a:t>VirusTotal</a:t>
            </a:r>
            <a:endParaRPr lang="en-US" dirty="0"/>
          </a:p>
        </p:txBody>
      </p:sp>
      <p:sp>
        <p:nvSpPr>
          <p:cNvPr id="14" name="TextBox 13"/>
          <p:cNvSpPr txBox="1"/>
          <p:nvPr/>
        </p:nvSpPr>
        <p:spPr>
          <a:xfrm>
            <a:off x="3518955" y="4067264"/>
            <a:ext cx="1789827" cy="369332"/>
          </a:xfrm>
          <a:prstGeom prst="rect">
            <a:avLst/>
          </a:prstGeom>
          <a:noFill/>
        </p:spPr>
        <p:txBody>
          <a:bodyPr wrap="square" rtlCol="0">
            <a:spAutoFit/>
          </a:bodyPr>
          <a:lstStyle/>
          <a:p>
            <a:r>
              <a:rPr lang="en-US" dirty="0"/>
              <a:t>Imports/Exports</a:t>
            </a:r>
          </a:p>
        </p:txBody>
      </p:sp>
      <p:sp>
        <p:nvSpPr>
          <p:cNvPr id="15" name="Right Brace 14" title="PEStudio"/>
          <p:cNvSpPr/>
          <p:nvPr/>
        </p:nvSpPr>
        <p:spPr>
          <a:xfrm>
            <a:off x="2534512" y="3132858"/>
            <a:ext cx="749015" cy="665019"/>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3498499" y="3326868"/>
            <a:ext cx="2582758" cy="369332"/>
          </a:xfrm>
          <a:prstGeom prst="rect">
            <a:avLst/>
          </a:prstGeom>
          <a:noFill/>
        </p:spPr>
        <p:txBody>
          <a:bodyPr wrap="none" rtlCol="0">
            <a:spAutoFit/>
          </a:bodyPr>
          <a:lstStyle/>
          <a:p>
            <a:r>
              <a:rPr lang="en-US" dirty="0"/>
              <a:t>Raw PE </a:t>
            </a:r>
            <a:r>
              <a:rPr lang="en-US"/>
              <a:t>file information</a:t>
            </a:r>
          </a:p>
        </p:txBody>
      </p:sp>
      <p:cxnSp>
        <p:nvCxnSpPr>
          <p:cNvPr id="17" name="Straight Arrow Connector 16" title="straight arrow"/>
          <p:cNvCxnSpPr/>
          <p:nvPr/>
        </p:nvCxnSpPr>
        <p:spPr>
          <a:xfrm flipH="1">
            <a:off x="2534512" y="4182341"/>
            <a:ext cx="86244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18" name="Right Brace 17" title="PEStudio"/>
          <p:cNvSpPr/>
          <p:nvPr/>
        </p:nvSpPr>
        <p:spPr>
          <a:xfrm>
            <a:off x="2534512" y="4639542"/>
            <a:ext cx="749015" cy="758536"/>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3518957" y="4880309"/>
            <a:ext cx="5460584" cy="646331"/>
          </a:xfrm>
          <a:prstGeom prst="rect">
            <a:avLst/>
          </a:prstGeom>
          <a:noFill/>
        </p:spPr>
        <p:txBody>
          <a:bodyPr wrap="square" rtlCol="0">
            <a:spAutoFit/>
          </a:bodyPr>
          <a:lstStyle/>
          <a:p>
            <a:r>
              <a:rPr lang="en-US" dirty="0"/>
              <a:t>Resources, strings, debug information, version information</a:t>
            </a:r>
          </a:p>
        </p:txBody>
      </p:sp>
    </p:spTree>
    <p:extLst>
      <p:ext uri="{BB962C8B-B14F-4D97-AF65-F5344CB8AC3E}">
        <p14:creationId xmlns:p14="http://schemas.microsoft.com/office/powerpoint/2010/main" val="198662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grpId="0" nodeType="clickEffect">
                                  <p:stCondLst>
                                    <p:cond delay="0"/>
                                  </p:stCondLst>
                                  <p:childTnLst>
                                    <p:animEffect transition="out" filter="blinds(horizontal)">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par>
                                <p:cTn id="20" presetID="3" presetClass="exit" presetSubtype="10" fill="hold" nodeType="withEffect">
                                  <p:stCondLst>
                                    <p:cond delay="0"/>
                                  </p:stCondLst>
                                  <p:childTnLst>
                                    <p:animEffect transition="out" filter="blinds(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nodeType="clickEffect">
                                  <p:stCondLst>
                                    <p:cond delay="0"/>
                                  </p:stCondLst>
                                  <p:childTnLst>
                                    <p:animEffect transition="out" filter="randombar(horizontal)">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dissolv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1" presetClass="exit" presetSubtype="1" fill="hold" grpId="1" nodeType="clickEffect">
                                  <p:stCondLst>
                                    <p:cond delay="0"/>
                                  </p:stCondLst>
                                  <p:childTnLst>
                                    <p:animEffect transition="out" filter="wheel(1)">
                                      <p:cBhvr>
                                        <p:cTn id="46" dur="2000"/>
                                        <p:tgtEl>
                                          <p:spTgt spid="13"/>
                                        </p:tgtEl>
                                      </p:cBhvr>
                                    </p:animEffect>
                                    <p:set>
                                      <p:cBhvr>
                                        <p:cTn id="47" dur="1" fill="hold">
                                          <p:stCondLst>
                                            <p:cond delay="1999"/>
                                          </p:stCondLst>
                                        </p:cTn>
                                        <p:tgtEl>
                                          <p:spTgt spid="13"/>
                                        </p:tgtEl>
                                        <p:attrNameLst>
                                          <p:attrName>style.visibility</p:attrName>
                                        </p:attrNameLst>
                                      </p:cBhvr>
                                      <p:to>
                                        <p:strVal val="hidden"/>
                                      </p:to>
                                    </p:set>
                                  </p:childTnLst>
                                </p:cTn>
                              </p:par>
                              <p:par>
                                <p:cTn id="48" presetID="21" presetClass="exit" presetSubtype="1" fill="hold" nodeType="withEffect">
                                  <p:stCondLst>
                                    <p:cond delay="0"/>
                                  </p:stCondLst>
                                  <p:childTnLst>
                                    <p:animEffect transition="out" filter="wheel(1)">
                                      <p:cBhvr>
                                        <p:cTn id="49" dur="2000"/>
                                        <p:tgtEl>
                                          <p:spTgt spid="12"/>
                                        </p:tgtEl>
                                      </p:cBhvr>
                                    </p:animEffect>
                                    <p:set>
                                      <p:cBhvr>
                                        <p:cTn id="50" dur="1" fill="hold">
                                          <p:stCondLst>
                                            <p:cond delay="19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5" presetClass="exit" presetSubtype="10" fill="hold" nodeType="clickEffect">
                                  <p:stCondLst>
                                    <p:cond delay="0"/>
                                  </p:stCondLst>
                                  <p:childTnLst>
                                    <p:animEffect transition="out" filter="checkerboard(across)">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checkerboard(across)">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ppt_x"/>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 presetClass="exit" presetSubtype="10" fill="hold" grpId="1" nodeType="clickEffect">
                                  <p:stCondLst>
                                    <p:cond delay="0"/>
                                  </p:stCondLst>
                                  <p:childTnLst>
                                    <p:animEffect transition="out" filter="blinds(horizontal)">
                                      <p:cBhvr>
                                        <p:cTn id="70" dur="500"/>
                                        <p:tgtEl>
                                          <p:spTgt spid="16"/>
                                        </p:tgtEl>
                                      </p:cBhvr>
                                    </p:animEffect>
                                    <p:set>
                                      <p:cBhvr>
                                        <p:cTn id="71" dur="1" fill="hold">
                                          <p:stCondLst>
                                            <p:cond delay="499"/>
                                          </p:stCondLst>
                                        </p:cTn>
                                        <p:tgtEl>
                                          <p:spTgt spid="16"/>
                                        </p:tgtEl>
                                        <p:attrNameLst>
                                          <p:attrName>style.visibility</p:attrName>
                                        </p:attrNameLst>
                                      </p:cBhvr>
                                      <p:to>
                                        <p:strVal val="hidden"/>
                                      </p:to>
                                    </p:set>
                                  </p:childTnLst>
                                </p:cTn>
                              </p:par>
                              <p:par>
                                <p:cTn id="72" presetID="3" presetClass="exit" presetSubtype="10" fill="hold" grpId="1" nodeType="withEffect">
                                  <p:stCondLst>
                                    <p:cond delay="0"/>
                                  </p:stCondLst>
                                  <p:childTnLst>
                                    <p:animEffect transition="out" filter="blinds(horizontal)">
                                      <p:cBhvr>
                                        <p:cTn id="73" dur="500"/>
                                        <p:tgtEl>
                                          <p:spTgt spid="15"/>
                                        </p:tgtEl>
                                      </p:cBhvr>
                                    </p:animEffect>
                                    <p:set>
                                      <p:cBhvr>
                                        <p:cTn id="74" dur="1" fill="hold">
                                          <p:stCondLst>
                                            <p:cond delay="499"/>
                                          </p:stCondLst>
                                        </p:cTn>
                                        <p:tgtEl>
                                          <p:spTgt spid="15"/>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ppt_x"/>
                                          </p:val>
                                        </p:tav>
                                        <p:tav tm="100000">
                                          <p:val>
                                            <p:strVal val="#ppt_x"/>
                                          </p:val>
                                        </p:tav>
                                      </p:tavLst>
                                    </p:anim>
                                    <p:anim calcmode="lin" valueType="num">
                                      <p:cBhvr additive="base">
                                        <p:cTn id="8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4" presetClass="exit" presetSubtype="10" fill="hold" nodeType="clickEffect">
                                  <p:stCondLst>
                                    <p:cond delay="0"/>
                                  </p:stCondLst>
                                  <p:childTnLst>
                                    <p:animEffect transition="out" filter="randombar(horizontal)">
                                      <p:cBhvr>
                                        <p:cTn id="90" dur="500"/>
                                        <p:tgtEl>
                                          <p:spTgt spid="17"/>
                                        </p:tgtEl>
                                      </p:cBhvr>
                                    </p:animEffect>
                                    <p:set>
                                      <p:cBhvr>
                                        <p:cTn id="91" dur="1" fill="hold">
                                          <p:stCondLst>
                                            <p:cond delay="499"/>
                                          </p:stCondLst>
                                        </p:cTn>
                                        <p:tgtEl>
                                          <p:spTgt spid="17"/>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3" presetClass="exit" presetSubtype="10" fill="hold" grpId="1" nodeType="clickEffect">
                                  <p:stCondLst>
                                    <p:cond delay="0"/>
                                  </p:stCondLst>
                                  <p:childTnLst>
                                    <p:animEffect transition="out" filter="blinds(horizontal)">
                                      <p:cBhvr>
                                        <p:cTn id="95" dur="500"/>
                                        <p:tgtEl>
                                          <p:spTgt spid="14"/>
                                        </p:tgtEl>
                                      </p:cBhvr>
                                    </p:animEffect>
                                    <p:set>
                                      <p:cBhvr>
                                        <p:cTn id="96" dur="1" fill="hold">
                                          <p:stCondLst>
                                            <p:cond delay="499"/>
                                          </p:stCondLst>
                                        </p:cTn>
                                        <p:tgtEl>
                                          <p:spTgt spid="14"/>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5" presetClass="entr" presetSubtype="10" fill="hold" grpId="0" nodeType="click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checkerboard(across)">
                                      <p:cBhvr>
                                        <p:cTn id="101" dur="500"/>
                                        <p:tgtEl>
                                          <p:spTgt spid="18"/>
                                        </p:tgtEl>
                                      </p:cBhvr>
                                    </p:animEffect>
                                  </p:childTnLst>
                                </p:cTn>
                              </p:par>
                              <p:par>
                                <p:cTn id="102" presetID="5" presetClass="entr" presetSubtype="1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checkerboard(across)">
                                      <p:cBhvr>
                                        <p:cTn id="10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3" grpId="0"/>
      <p:bldP spid="13" grpId="1"/>
      <p:bldP spid="14" grpId="0"/>
      <p:bldP spid="14" grpId="1"/>
      <p:bldP spid="15" grpId="0" animBg="1"/>
      <p:bldP spid="15" grpId="1" animBg="1"/>
      <p:bldP spid="16" grpId="0"/>
      <p:bldP spid="16" grpId="1"/>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pPr marL="0" indent="0" eaLnBrk="1" hangingPunct="1">
              <a:buNone/>
            </a:pPr>
            <a:r>
              <a:rPr lang="en-US" dirty="0"/>
              <a:t>Upon completion of this lesson, students will be able </a:t>
            </a:r>
            <a:r>
              <a:rPr lang="en-US"/>
              <a:t>to:</a:t>
            </a:r>
            <a:br>
              <a:rPr lang="en-US"/>
            </a:br>
            <a:endParaRPr lang="en-US" dirty="0"/>
          </a:p>
          <a:p>
            <a:pPr marL="685800" lvl="1" indent="-342900" eaLnBrk="1" hangingPunct="1">
              <a:buFont typeface="+mj-lt"/>
              <a:buAutoNum type="arabicPeriod"/>
            </a:pPr>
            <a:r>
              <a:rPr lang="en-US" dirty="0"/>
              <a:t>Demonstrate working knowledge of the PE file format</a:t>
            </a:r>
            <a:br>
              <a:rPr lang="en-US" dirty="0"/>
            </a:br>
            <a:endParaRPr lang="en-US" dirty="0"/>
          </a:p>
          <a:p>
            <a:pPr marL="685800" lvl="1" indent="-342900" eaLnBrk="1" hangingPunct="1">
              <a:buFont typeface="+mj-lt"/>
              <a:buAutoNum type="arabicPeriod"/>
            </a:pPr>
            <a:r>
              <a:rPr lang="en-US" dirty="0"/>
              <a:t>Interpret output from PE parsing utilities to understand program behavior</a:t>
            </a:r>
          </a:p>
          <a:p>
            <a:pPr marL="685800" lvl="1" indent="-342900" eaLnBrk="1" hangingPunct="1">
              <a:buFont typeface="+mj-lt"/>
              <a:buAutoNum type="arabicPeriod"/>
            </a:pPr>
            <a:endParaRPr lang="en-US" dirty="0"/>
          </a:p>
          <a:p>
            <a:pPr marL="685800" lvl="1" indent="-342900" eaLnBrk="1" hangingPunct="1">
              <a:buFont typeface="+mj-lt"/>
              <a:buAutoNum type="arabicPeriod"/>
            </a:pPr>
            <a:r>
              <a:rPr lang="en-US" dirty="0"/>
              <a:t>Differentiate between different PE parsing utilities to select the correct one based on desired analysis objectives</a:t>
            </a:r>
          </a:p>
          <a:p>
            <a:pPr marL="685800" lvl="1" indent="-342900" eaLnBrk="1" hangingPunct="1">
              <a:buFont typeface="+mj-lt"/>
              <a:buAutoNum type="arabicPeriod"/>
            </a:pPr>
            <a:endParaRPr lang="en-US" dirty="0"/>
          </a:p>
        </p:txBody>
      </p:sp>
    </p:spTree>
    <p:extLst>
      <p:ext uri="{BB962C8B-B14F-4D97-AF65-F5344CB8AC3E}">
        <p14:creationId xmlns:p14="http://schemas.microsoft.com/office/powerpoint/2010/main" val="3982155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marL="685800" lvl="1" indent="-342900" eaLnBrk="1" hangingPunct="1">
              <a:buFont typeface="+mj-lt"/>
              <a:buAutoNum type="arabicPeriod"/>
            </a:pPr>
            <a:endParaRPr lang="en-US" dirty="0"/>
          </a:p>
          <a:p>
            <a:pPr marL="685800" lvl="1" indent="-342900" eaLnBrk="1" hangingPunct="1">
              <a:buFont typeface="+mj-lt"/>
              <a:buAutoNum type="arabicPeriod"/>
            </a:pPr>
            <a:r>
              <a:rPr lang="en-US" dirty="0"/>
              <a:t>Demonstrate working knowledge of the PE file format</a:t>
            </a:r>
            <a:br>
              <a:rPr lang="en-US" dirty="0"/>
            </a:br>
            <a:endParaRPr lang="en-US" dirty="0"/>
          </a:p>
          <a:p>
            <a:pPr marL="685800" lvl="1" indent="-342900" eaLnBrk="1" hangingPunct="1">
              <a:buFont typeface="+mj-lt"/>
              <a:buAutoNum type="arabicPeriod"/>
            </a:pPr>
            <a:r>
              <a:rPr lang="en-US" dirty="0"/>
              <a:t>Interpret output from PE parsing utilities to understand program behavior</a:t>
            </a:r>
          </a:p>
          <a:p>
            <a:pPr marL="685800" lvl="1" indent="-342900" eaLnBrk="1" hangingPunct="1">
              <a:buFont typeface="+mj-lt"/>
              <a:buAutoNum type="arabicPeriod"/>
            </a:pPr>
            <a:endParaRPr lang="en-US" dirty="0"/>
          </a:p>
          <a:p>
            <a:pPr marL="685800" lvl="1" indent="-342900" eaLnBrk="1" hangingPunct="1">
              <a:buFont typeface="+mj-lt"/>
              <a:buAutoNum type="arabicPeriod"/>
            </a:pPr>
            <a:r>
              <a:rPr lang="en-US" dirty="0"/>
              <a:t>Differentiate between different PE parsing utilities to select the correct one based on desired analysis objectives</a:t>
            </a:r>
          </a:p>
        </p:txBody>
      </p:sp>
    </p:spTree>
    <p:extLst>
      <p:ext uri="{BB962C8B-B14F-4D97-AF65-F5344CB8AC3E}">
        <p14:creationId xmlns:p14="http://schemas.microsoft.com/office/powerpoint/2010/main" val="221992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91807-13EB-459C-876A-86D4A86E2C90}"/>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586CCD8B-B44B-486A-8342-22D6D36E1730}"/>
              </a:ext>
            </a:extLst>
          </p:cNvPr>
          <p:cNvSpPr>
            <a:spLocks noGrp="1"/>
          </p:cNvSpPr>
          <p:nvPr>
            <p:ph idx="1"/>
          </p:nvPr>
        </p:nvSpPr>
        <p:spPr/>
        <p:txBody>
          <a:bodyPr/>
          <a:lstStyle/>
          <a:p>
            <a:r>
              <a:rPr lang="en-US" dirty="0"/>
              <a:t>PE stands for Portable Executable</a:t>
            </a:r>
          </a:p>
          <a:p>
            <a:endParaRPr lang="en-US" dirty="0"/>
          </a:p>
          <a:p>
            <a:r>
              <a:rPr lang="en-US" dirty="0"/>
              <a:t>The PE file format is used by Microsoft EXE and DLL files</a:t>
            </a:r>
          </a:p>
          <a:p>
            <a:pPr lvl="1"/>
            <a:r>
              <a:rPr lang="en-US" dirty="0"/>
              <a:t>A flag in the header determines the type, the rest of the file is identical</a:t>
            </a:r>
          </a:p>
          <a:p>
            <a:pPr lvl="1"/>
            <a:r>
              <a:rPr lang="en-US" dirty="0"/>
              <a:t>However, DLLs will tend to have more EXPORTs, while EXEs more IMPORTs</a:t>
            </a:r>
          </a:p>
          <a:p>
            <a:endParaRPr lang="en-US" dirty="0"/>
          </a:p>
          <a:p>
            <a:r>
              <a:rPr lang="en-US" dirty="0"/>
              <a:t>A PE file is made up of multiple sections</a:t>
            </a:r>
          </a:p>
          <a:p>
            <a:pPr lvl="1"/>
            <a:r>
              <a:rPr lang="en-US" dirty="0"/>
              <a:t>But must at least include a section for code and a section for data</a:t>
            </a:r>
          </a:p>
          <a:p>
            <a:pPr lvl="1"/>
            <a:endParaRPr lang="en-US" dirty="0"/>
          </a:p>
        </p:txBody>
      </p:sp>
    </p:spTree>
    <p:extLst>
      <p:ext uri="{BB962C8B-B14F-4D97-AF65-F5344CB8AC3E}">
        <p14:creationId xmlns:p14="http://schemas.microsoft.com/office/powerpoint/2010/main" val="372230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1711A-561F-9A46-BE22-B6B3EC85D914}"/>
              </a:ext>
            </a:extLst>
          </p:cNvPr>
          <p:cNvSpPr>
            <a:spLocks noGrp="1"/>
          </p:cNvSpPr>
          <p:nvPr>
            <p:ph type="title"/>
          </p:nvPr>
        </p:nvSpPr>
        <p:spPr/>
        <p:txBody>
          <a:bodyPr/>
          <a:lstStyle/>
          <a:p>
            <a:r>
              <a:rPr lang="en-US" dirty="0"/>
              <a:t>PE File - Overview</a:t>
            </a:r>
          </a:p>
        </p:txBody>
      </p:sp>
      <p:pic>
        <p:nvPicPr>
          <p:cNvPr id="4" name="Content Placeholder 3" title="sample.exe">
            <a:extLst>
              <a:ext uri="{FF2B5EF4-FFF2-40B4-BE49-F238E27FC236}">
                <a16:creationId xmlns:a16="http://schemas.microsoft.com/office/drawing/2014/main" id="{2EFFEA5A-DF94-9B4A-86C3-8A0D788EB3E4}"/>
              </a:ext>
            </a:extLst>
          </p:cNvPr>
          <p:cNvPicPr>
            <a:picLocks noGrp="1" noChangeAspect="1"/>
          </p:cNvPicPr>
          <p:nvPr>
            <p:ph idx="1"/>
          </p:nvPr>
        </p:nvPicPr>
        <p:blipFill>
          <a:blip r:embed="rId2"/>
          <a:stretch>
            <a:fillRect/>
          </a:stretch>
        </p:blipFill>
        <p:spPr>
          <a:xfrm>
            <a:off x="868388" y="1758951"/>
            <a:ext cx="901700" cy="927100"/>
          </a:xfrm>
          <a:prstGeom prst="rect">
            <a:avLst/>
          </a:prstGeom>
        </p:spPr>
      </p:pic>
      <p:pic>
        <p:nvPicPr>
          <p:cNvPr id="5" name="Picture 4" title="hex">
            <a:extLst>
              <a:ext uri="{FF2B5EF4-FFF2-40B4-BE49-F238E27FC236}">
                <a16:creationId xmlns:a16="http://schemas.microsoft.com/office/drawing/2014/main" id="{38476143-AA12-7141-B766-62B25436A2C7}"/>
              </a:ext>
            </a:extLst>
          </p:cNvPr>
          <p:cNvPicPr>
            <a:picLocks noChangeAspect="1"/>
          </p:cNvPicPr>
          <p:nvPr/>
        </p:nvPicPr>
        <p:blipFill>
          <a:blip r:embed="rId3"/>
          <a:stretch>
            <a:fillRect/>
          </a:stretch>
        </p:blipFill>
        <p:spPr>
          <a:xfrm>
            <a:off x="162158" y="3265714"/>
            <a:ext cx="2292873" cy="2766361"/>
          </a:xfrm>
          <a:prstGeom prst="rect">
            <a:avLst/>
          </a:prstGeom>
        </p:spPr>
      </p:pic>
      <p:cxnSp>
        <p:nvCxnSpPr>
          <p:cNvPr id="7" name="Straight Arrow Connector 6" title="straight arrow">
            <a:extLst>
              <a:ext uri="{FF2B5EF4-FFF2-40B4-BE49-F238E27FC236}">
                <a16:creationId xmlns:a16="http://schemas.microsoft.com/office/drawing/2014/main" id="{C000F8B3-C40C-CC4A-B51F-9E4DF5C36188}"/>
              </a:ext>
            </a:extLst>
          </p:cNvPr>
          <p:cNvCxnSpPr>
            <a:cxnSpLocks/>
          </p:cNvCxnSpPr>
          <p:nvPr/>
        </p:nvCxnSpPr>
        <p:spPr>
          <a:xfrm>
            <a:off x="1308595" y="2686051"/>
            <a:ext cx="10643" cy="57966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9" name="Picture 8" title="hex">
            <a:extLst>
              <a:ext uri="{FF2B5EF4-FFF2-40B4-BE49-F238E27FC236}">
                <a16:creationId xmlns:a16="http://schemas.microsoft.com/office/drawing/2014/main" id="{3A86819D-9ADE-A549-931C-2B478F48E3F6}"/>
              </a:ext>
            </a:extLst>
          </p:cNvPr>
          <p:cNvPicPr>
            <a:picLocks noChangeAspect="1"/>
          </p:cNvPicPr>
          <p:nvPr/>
        </p:nvPicPr>
        <p:blipFill>
          <a:blip r:embed="rId3"/>
          <a:stretch>
            <a:fillRect/>
          </a:stretch>
        </p:blipFill>
        <p:spPr>
          <a:xfrm>
            <a:off x="3096669" y="1505209"/>
            <a:ext cx="2077488" cy="2506497"/>
          </a:xfrm>
          <a:prstGeom prst="rect">
            <a:avLst/>
          </a:prstGeom>
        </p:spPr>
      </p:pic>
      <p:pic>
        <p:nvPicPr>
          <p:cNvPr id="10" name="Picture 9" title="hex">
            <a:extLst>
              <a:ext uri="{FF2B5EF4-FFF2-40B4-BE49-F238E27FC236}">
                <a16:creationId xmlns:a16="http://schemas.microsoft.com/office/drawing/2014/main" id="{FE29E7E1-1023-6449-90AD-1F7DA910F26D}"/>
              </a:ext>
            </a:extLst>
          </p:cNvPr>
          <p:cNvPicPr>
            <a:picLocks noChangeAspect="1"/>
          </p:cNvPicPr>
          <p:nvPr/>
        </p:nvPicPr>
        <p:blipFill>
          <a:blip r:embed="rId4"/>
          <a:stretch>
            <a:fillRect/>
          </a:stretch>
        </p:blipFill>
        <p:spPr>
          <a:xfrm>
            <a:off x="3096669" y="4156622"/>
            <a:ext cx="2086819" cy="1875453"/>
          </a:xfrm>
          <a:prstGeom prst="rect">
            <a:avLst/>
          </a:prstGeom>
        </p:spPr>
      </p:pic>
      <p:sp>
        <p:nvSpPr>
          <p:cNvPr id="11" name="TextBox 10">
            <a:extLst>
              <a:ext uri="{FF2B5EF4-FFF2-40B4-BE49-F238E27FC236}">
                <a16:creationId xmlns:a16="http://schemas.microsoft.com/office/drawing/2014/main" id="{02ED2EB1-D05C-B940-B80E-1C882C2F3C8F}"/>
              </a:ext>
            </a:extLst>
          </p:cNvPr>
          <p:cNvSpPr txBox="1"/>
          <p:nvPr/>
        </p:nvSpPr>
        <p:spPr>
          <a:xfrm>
            <a:off x="3547519" y="2542946"/>
            <a:ext cx="902811" cy="369332"/>
          </a:xfrm>
          <a:prstGeom prst="rect">
            <a:avLst/>
          </a:prstGeom>
          <a:solidFill>
            <a:schemeClr val="bg1"/>
          </a:solidFill>
        </p:spPr>
        <p:txBody>
          <a:bodyPr wrap="none" rtlCol="0">
            <a:spAutoFit/>
          </a:bodyPr>
          <a:lstStyle/>
          <a:p>
            <a:r>
              <a:rPr lang="en-US" dirty="0"/>
              <a:t>header</a:t>
            </a:r>
          </a:p>
        </p:txBody>
      </p:sp>
      <p:sp>
        <p:nvSpPr>
          <p:cNvPr id="12" name="TextBox 11">
            <a:extLst>
              <a:ext uri="{FF2B5EF4-FFF2-40B4-BE49-F238E27FC236}">
                <a16:creationId xmlns:a16="http://schemas.microsoft.com/office/drawing/2014/main" id="{69BF0C64-8EF4-F64A-BBC5-6320B22874E3}"/>
              </a:ext>
            </a:extLst>
          </p:cNvPr>
          <p:cNvSpPr txBox="1"/>
          <p:nvPr/>
        </p:nvSpPr>
        <p:spPr>
          <a:xfrm>
            <a:off x="3547519" y="4767964"/>
            <a:ext cx="1031051" cy="369332"/>
          </a:xfrm>
          <a:prstGeom prst="rect">
            <a:avLst/>
          </a:prstGeom>
          <a:solidFill>
            <a:schemeClr val="bg1"/>
          </a:solidFill>
        </p:spPr>
        <p:txBody>
          <a:bodyPr wrap="none" rtlCol="0">
            <a:spAutoFit/>
          </a:bodyPr>
          <a:lstStyle/>
          <a:p>
            <a:r>
              <a:rPr lang="en-US" dirty="0"/>
              <a:t>sections</a:t>
            </a:r>
          </a:p>
        </p:txBody>
      </p:sp>
      <p:pic>
        <p:nvPicPr>
          <p:cNvPr id="13" name="Picture 12" title="hex">
            <a:extLst>
              <a:ext uri="{FF2B5EF4-FFF2-40B4-BE49-F238E27FC236}">
                <a16:creationId xmlns:a16="http://schemas.microsoft.com/office/drawing/2014/main" id="{7406FD33-7228-7647-A0B7-62867417CEBB}"/>
              </a:ext>
            </a:extLst>
          </p:cNvPr>
          <p:cNvPicPr>
            <a:picLocks noChangeAspect="1"/>
          </p:cNvPicPr>
          <p:nvPr/>
        </p:nvPicPr>
        <p:blipFill>
          <a:blip r:embed="rId3"/>
          <a:stretch>
            <a:fillRect/>
          </a:stretch>
        </p:blipFill>
        <p:spPr>
          <a:xfrm>
            <a:off x="5493469" y="122529"/>
            <a:ext cx="2904836" cy="3504695"/>
          </a:xfrm>
          <a:prstGeom prst="rect">
            <a:avLst/>
          </a:prstGeom>
        </p:spPr>
      </p:pic>
      <p:pic>
        <p:nvPicPr>
          <p:cNvPr id="14" name="Picture 13" title="hex">
            <a:extLst>
              <a:ext uri="{FF2B5EF4-FFF2-40B4-BE49-F238E27FC236}">
                <a16:creationId xmlns:a16="http://schemas.microsoft.com/office/drawing/2014/main" id="{5DFE7EFF-82C6-6F43-88E7-5C95648C0597}"/>
              </a:ext>
            </a:extLst>
          </p:cNvPr>
          <p:cNvPicPr>
            <a:picLocks noChangeAspect="1"/>
          </p:cNvPicPr>
          <p:nvPr/>
        </p:nvPicPr>
        <p:blipFill>
          <a:blip r:embed="rId4"/>
          <a:stretch>
            <a:fillRect/>
          </a:stretch>
        </p:blipFill>
        <p:spPr>
          <a:xfrm>
            <a:off x="5482234" y="3715712"/>
            <a:ext cx="2916071" cy="2620713"/>
          </a:xfrm>
          <a:prstGeom prst="rect">
            <a:avLst/>
          </a:prstGeom>
        </p:spPr>
      </p:pic>
      <p:sp>
        <p:nvSpPr>
          <p:cNvPr id="15" name="TextBox 14">
            <a:extLst>
              <a:ext uri="{FF2B5EF4-FFF2-40B4-BE49-F238E27FC236}">
                <a16:creationId xmlns:a16="http://schemas.microsoft.com/office/drawing/2014/main" id="{472E2683-3045-0948-B4F2-F44216DFD2C2}"/>
              </a:ext>
            </a:extLst>
          </p:cNvPr>
          <p:cNvSpPr txBox="1"/>
          <p:nvPr/>
        </p:nvSpPr>
        <p:spPr>
          <a:xfrm>
            <a:off x="6217568" y="1702810"/>
            <a:ext cx="1774845" cy="369332"/>
          </a:xfrm>
          <a:prstGeom prst="rect">
            <a:avLst/>
          </a:prstGeom>
          <a:solidFill>
            <a:schemeClr val="bg1"/>
          </a:solidFill>
        </p:spPr>
        <p:txBody>
          <a:bodyPr wrap="none" rtlCol="0">
            <a:spAutoFit/>
          </a:bodyPr>
          <a:lstStyle/>
          <a:p>
            <a:r>
              <a:rPr lang="en-US" dirty="0"/>
              <a:t>optional header</a:t>
            </a:r>
          </a:p>
        </p:txBody>
      </p:sp>
      <p:sp>
        <p:nvSpPr>
          <p:cNvPr id="16" name="TextBox 15">
            <a:extLst>
              <a:ext uri="{FF2B5EF4-FFF2-40B4-BE49-F238E27FC236}">
                <a16:creationId xmlns:a16="http://schemas.microsoft.com/office/drawing/2014/main" id="{DFDDB33C-048B-EB44-8FB6-54ED44708759}"/>
              </a:ext>
            </a:extLst>
          </p:cNvPr>
          <p:cNvSpPr txBox="1"/>
          <p:nvPr/>
        </p:nvSpPr>
        <p:spPr>
          <a:xfrm>
            <a:off x="6237832" y="2358280"/>
            <a:ext cx="1762021" cy="369332"/>
          </a:xfrm>
          <a:prstGeom prst="rect">
            <a:avLst/>
          </a:prstGeom>
          <a:solidFill>
            <a:schemeClr val="bg1"/>
          </a:solidFill>
        </p:spPr>
        <p:txBody>
          <a:bodyPr wrap="none" rtlCol="0">
            <a:spAutoFit/>
          </a:bodyPr>
          <a:lstStyle/>
          <a:p>
            <a:r>
              <a:rPr lang="en-US" dirty="0"/>
              <a:t>data directories</a:t>
            </a:r>
          </a:p>
        </p:txBody>
      </p:sp>
      <p:sp>
        <p:nvSpPr>
          <p:cNvPr id="17" name="TextBox 16">
            <a:extLst>
              <a:ext uri="{FF2B5EF4-FFF2-40B4-BE49-F238E27FC236}">
                <a16:creationId xmlns:a16="http://schemas.microsoft.com/office/drawing/2014/main" id="{285F96DD-75E1-F64D-9E6E-B8AC393AF563}"/>
              </a:ext>
            </a:extLst>
          </p:cNvPr>
          <p:cNvSpPr txBox="1"/>
          <p:nvPr/>
        </p:nvSpPr>
        <p:spPr>
          <a:xfrm>
            <a:off x="6236990" y="3013750"/>
            <a:ext cx="1479892" cy="369332"/>
          </a:xfrm>
          <a:prstGeom prst="rect">
            <a:avLst/>
          </a:prstGeom>
          <a:solidFill>
            <a:schemeClr val="bg1"/>
          </a:solidFill>
        </p:spPr>
        <p:txBody>
          <a:bodyPr wrap="none" rtlCol="0">
            <a:spAutoFit/>
          </a:bodyPr>
          <a:lstStyle/>
          <a:p>
            <a:r>
              <a:rPr lang="en-US" dirty="0"/>
              <a:t>section table</a:t>
            </a:r>
          </a:p>
        </p:txBody>
      </p:sp>
      <p:sp>
        <p:nvSpPr>
          <p:cNvPr id="18" name="TextBox 17">
            <a:extLst>
              <a:ext uri="{FF2B5EF4-FFF2-40B4-BE49-F238E27FC236}">
                <a16:creationId xmlns:a16="http://schemas.microsoft.com/office/drawing/2014/main" id="{D1233696-2B63-EC4F-913D-F28DEFC01444}"/>
              </a:ext>
            </a:extLst>
          </p:cNvPr>
          <p:cNvSpPr txBox="1"/>
          <p:nvPr/>
        </p:nvSpPr>
        <p:spPr>
          <a:xfrm>
            <a:off x="6224166" y="418313"/>
            <a:ext cx="1505540" cy="369332"/>
          </a:xfrm>
          <a:prstGeom prst="rect">
            <a:avLst/>
          </a:prstGeom>
          <a:solidFill>
            <a:schemeClr val="bg1"/>
          </a:solidFill>
        </p:spPr>
        <p:txBody>
          <a:bodyPr wrap="none" rtlCol="0">
            <a:spAutoFit/>
          </a:bodyPr>
          <a:lstStyle/>
          <a:p>
            <a:r>
              <a:rPr lang="en-US" dirty="0"/>
              <a:t>DOS Header</a:t>
            </a:r>
          </a:p>
        </p:txBody>
      </p:sp>
      <p:sp>
        <p:nvSpPr>
          <p:cNvPr id="19" name="TextBox 18">
            <a:extLst>
              <a:ext uri="{FF2B5EF4-FFF2-40B4-BE49-F238E27FC236}">
                <a16:creationId xmlns:a16="http://schemas.microsoft.com/office/drawing/2014/main" id="{6F494746-7A6A-B540-B053-D15FEC180646}"/>
              </a:ext>
            </a:extLst>
          </p:cNvPr>
          <p:cNvSpPr txBox="1"/>
          <p:nvPr/>
        </p:nvSpPr>
        <p:spPr>
          <a:xfrm>
            <a:off x="6236990" y="1073783"/>
            <a:ext cx="1313180" cy="369332"/>
          </a:xfrm>
          <a:prstGeom prst="rect">
            <a:avLst/>
          </a:prstGeom>
          <a:solidFill>
            <a:schemeClr val="bg1"/>
          </a:solidFill>
        </p:spPr>
        <p:txBody>
          <a:bodyPr wrap="none" rtlCol="0">
            <a:spAutoFit/>
          </a:bodyPr>
          <a:lstStyle/>
          <a:p>
            <a:r>
              <a:rPr lang="en-US" dirty="0"/>
              <a:t>PE Header</a:t>
            </a:r>
          </a:p>
        </p:txBody>
      </p:sp>
      <p:sp>
        <p:nvSpPr>
          <p:cNvPr id="20" name="TextBox 19">
            <a:extLst>
              <a:ext uri="{FF2B5EF4-FFF2-40B4-BE49-F238E27FC236}">
                <a16:creationId xmlns:a16="http://schemas.microsoft.com/office/drawing/2014/main" id="{4A29A2F1-3DF3-C84D-B742-C697208083ED}"/>
              </a:ext>
            </a:extLst>
          </p:cNvPr>
          <p:cNvSpPr txBox="1"/>
          <p:nvPr/>
        </p:nvSpPr>
        <p:spPr>
          <a:xfrm>
            <a:off x="6217753" y="4803802"/>
            <a:ext cx="941283" cy="369332"/>
          </a:xfrm>
          <a:prstGeom prst="rect">
            <a:avLst/>
          </a:prstGeom>
          <a:solidFill>
            <a:schemeClr val="bg1"/>
          </a:solidFill>
        </p:spPr>
        <p:txBody>
          <a:bodyPr wrap="none" rtlCol="0">
            <a:spAutoFit/>
          </a:bodyPr>
          <a:lstStyle/>
          <a:p>
            <a:r>
              <a:rPr lang="en-US" dirty="0"/>
              <a:t>imports</a:t>
            </a:r>
          </a:p>
        </p:txBody>
      </p:sp>
      <p:sp>
        <p:nvSpPr>
          <p:cNvPr id="21" name="TextBox 20">
            <a:extLst>
              <a:ext uri="{FF2B5EF4-FFF2-40B4-BE49-F238E27FC236}">
                <a16:creationId xmlns:a16="http://schemas.microsoft.com/office/drawing/2014/main" id="{CA1B4F23-6775-F843-A8A0-9BE0689C2857}"/>
              </a:ext>
            </a:extLst>
          </p:cNvPr>
          <p:cNvSpPr txBox="1"/>
          <p:nvPr/>
        </p:nvSpPr>
        <p:spPr>
          <a:xfrm>
            <a:off x="6255279" y="4140024"/>
            <a:ext cx="1390124" cy="369332"/>
          </a:xfrm>
          <a:prstGeom prst="rect">
            <a:avLst/>
          </a:prstGeom>
          <a:solidFill>
            <a:schemeClr val="bg1"/>
          </a:solidFill>
        </p:spPr>
        <p:txBody>
          <a:bodyPr wrap="none" rtlCol="0">
            <a:spAutoFit/>
          </a:bodyPr>
          <a:lstStyle/>
          <a:p>
            <a:r>
              <a:rPr lang="en-US" dirty="0"/>
              <a:t>Code (.text)</a:t>
            </a:r>
          </a:p>
        </p:txBody>
      </p:sp>
      <p:sp>
        <p:nvSpPr>
          <p:cNvPr id="22" name="TextBox 21">
            <a:extLst>
              <a:ext uri="{FF2B5EF4-FFF2-40B4-BE49-F238E27FC236}">
                <a16:creationId xmlns:a16="http://schemas.microsoft.com/office/drawing/2014/main" id="{F30C5A92-1886-6D43-B3C2-EDBEA77EEAB0}"/>
              </a:ext>
            </a:extLst>
          </p:cNvPr>
          <p:cNvSpPr txBox="1"/>
          <p:nvPr/>
        </p:nvSpPr>
        <p:spPr>
          <a:xfrm>
            <a:off x="6256225" y="5467581"/>
            <a:ext cx="1620957" cy="369332"/>
          </a:xfrm>
          <a:prstGeom prst="rect">
            <a:avLst/>
          </a:prstGeom>
          <a:solidFill>
            <a:schemeClr val="bg1"/>
          </a:solidFill>
        </p:spPr>
        <p:txBody>
          <a:bodyPr wrap="none" rtlCol="0">
            <a:spAutoFit/>
          </a:bodyPr>
          <a:lstStyle/>
          <a:p>
            <a:r>
              <a:rPr lang="en-US" dirty="0"/>
              <a:t>other sections</a:t>
            </a:r>
          </a:p>
        </p:txBody>
      </p:sp>
      <p:cxnSp>
        <p:nvCxnSpPr>
          <p:cNvPr id="23" name="Straight Arrow Connector 22" title="straight arrow">
            <a:extLst>
              <a:ext uri="{FF2B5EF4-FFF2-40B4-BE49-F238E27FC236}">
                <a16:creationId xmlns:a16="http://schemas.microsoft.com/office/drawing/2014/main" id="{845A61E5-F67C-394A-AFE7-556C01348198}"/>
              </a:ext>
            </a:extLst>
          </p:cNvPr>
          <p:cNvCxnSpPr>
            <a:cxnSpLocks/>
          </p:cNvCxnSpPr>
          <p:nvPr/>
        </p:nvCxnSpPr>
        <p:spPr>
          <a:xfrm flipV="1">
            <a:off x="2473168" y="3013750"/>
            <a:ext cx="623501" cy="85304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title="straight arrow">
            <a:extLst>
              <a:ext uri="{FF2B5EF4-FFF2-40B4-BE49-F238E27FC236}">
                <a16:creationId xmlns:a16="http://schemas.microsoft.com/office/drawing/2014/main" id="{06E4421E-C3C0-864B-85F8-4CD3918A6251}"/>
              </a:ext>
            </a:extLst>
          </p:cNvPr>
          <p:cNvCxnSpPr>
            <a:cxnSpLocks/>
            <a:endCxn id="10" idx="1"/>
          </p:cNvCxnSpPr>
          <p:nvPr/>
        </p:nvCxnSpPr>
        <p:spPr>
          <a:xfrm>
            <a:off x="2464099" y="4872973"/>
            <a:ext cx="632570" cy="221376"/>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title="straight arrow">
            <a:extLst>
              <a:ext uri="{FF2B5EF4-FFF2-40B4-BE49-F238E27FC236}">
                <a16:creationId xmlns:a16="http://schemas.microsoft.com/office/drawing/2014/main" id="{5EE3BD12-04C6-E64F-A271-C3FA02922B5C}"/>
              </a:ext>
            </a:extLst>
          </p:cNvPr>
          <p:cNvCxnSpPr>
            <a:cxnSpLocks/>
          </p:cNvCxnSpPr>
          <p:nvPr/>
        </p:nvCxnSpPr>
        <p:spPr>
          <a:xfrm>
            <a:off x="5192556" y="5026068"/>
            <a:ext cx="502462"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title="straight arrow">
            <a:extLst>
              <a:ext uri="{FF2B5EF4-FFF2-40B4-BE49-F238E27FC236}">
                <a16:creationId xmlns:a16="http://schemas.microsoft.com/office/drawing/2014/main" id="{106C1F21-4C51-414E-95BA-2E627D89CD2C}"/>
              </a:ext>
            </a:extLst>
          </p:cNvPr>
          <p:cNvCxnSpPr>
            <a:cxnSpLocks/>
          </p:cNvCxnSpPr>
          <p:nvPr/>
        </p:nvCxnSpPr>
        <p:spPr>
          <a:xfrm flipV="1">
            <a:off x="5069334" y="2405356"/>
            <a:ext cx="623501" cy="449955"/>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794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C00E2-A141-4D47-BB1D-B98A41EA878C}"/>
              </a:ext>
            </a:extLst>
          </p:cNvPr>
          <p:cNvSpPr>
            <a:spLocks noGrp="1"/>
          </p:cNvSpPr>
          <p:nvPr>
            <p:ph type="title"/>
          </p:nvPr>
        </p:nvSpPr>
        <p:spPr/>
        <p:txBody>
          <a:bodyPr/>
          <a:lstStyle/>
          <a:p>
            <a:r>
              <a:rPr lang="en-US" dirty="0"/>
              <a:t>PE Layout</a:t>
            </a:r>
          </a:p>
        </p:txBody>
      </p:sp>
      <p:sp>
        <p:nvSpPr>
          <p:cNvPr id="4" name="Content Placeholder 3">
            <a:extLst>
              <a:ext uri="{FF2B5EF4-FFF2-40B4-BE49-F238E27FC236}">
                <a16:creationId xmlns:a16="http://schemas.microsoft.com/office/drawing/2014/main" id="{67C7279D-37D8-4DAA-A15A-47AA1075FE93}"/>
              </a:ext>
            </a:extLst>
          </p:cNvPr>
          <p:cNvSpPr txBox="1">
            <a:spLocks noGrp="1"/>
          </p:cNvSpPr>
          <p:nvPr>
            <p:ph idx="1"/>
          </p:nvPr>
        </p:nvSpPr>
        <p:spPr>
          <a:xfrm>
            <a:off x="628650" y="1825624"/>
            <a:ext cx="5509013" cy="4031873"/>
          </a:xfrm>
          <a:prstGeom prst="rect">
            <a:avLst/>
          </a:prstGeom>
          <a:noFill/>
        </p:spPr>
        <p:txBody>
          <a:bodyPr wrap="square" rtlCol="0">
            <a:spAutoFit/>
          </a:bodyPr>
          <a:lstStyle/>
          <a:p>
            <a:pPr marL="285750" indent="-285750">
              <a:buFont typeface="Arial" charset="0"/>
              <a:buChar char="•"/>
            </a:pPr>
            <a:r>
              <a:rPr lang="en-US" sz="2000" dirty="0"/>
              <a:t>DOS Header: contains ASCII value for “MZ” characters – 0x4D 0x5A</a:t>
            </a:r>
          </a:p>
          <a:p>
            <a:pPr marL="742950" lvl="1" indent="-285750">
              <a:buFont typeface="Arial" charset="0"/>
              <a:buChar char="•"/>
            </a:pPr>
            <a:r>
              <a:rPr lang="en-US" sz="2000" dirty="0"/>
              <a:t>Contains data to locate PE header</a:t>
            </a:r>
          </a:p>
          <a:p>
            <a:pPr marL="742950" lvl="1" indent="-285750">
              <a:buFont typeface="Arial" charset="0"/>
              <a:buChar char="•"/>
            </a:pPr>
            <a:endParaRPr lang="en-US" sz="2000" dirty="0"/>
          </a:p>
          <a:p>
            <a:pPr marL="285750" indent="-285750">
              <a:buFont typeface="Arial" charset="0"/>
              <a:buChar char="•"/>
            </a:pPr>
            <a:r>
              <a:rPr lang="en-US" sz="2000" dirty="0"/>
              <a:t>DOS Stub: legacy header and largely unused</a:t>
            </a:r>
          </a:p>
          <a:p>
            <a:pPr marL="285750" indent="-285750">
              <a:buFont typeface="Arial" charset="0"/>
              <a:buChar char="•"/>
            </a:pPr>
            <a:endParaRPr lang="en-US" sz="2000" dirty="0"/>
          </a:p>
          <a:p>
            <a:pPr marL="285750" indent="-285750">
              <a:buFont typeface="Arial" charset="0"/>
              <a:buChar char="•"/>
            </a:pPr>
            <a:r>
              <a:rPr lang="en-US" sz="2000" dirty="0"/>
              <a:t>PE Header: contains useful information about the PE such as:</a:t>
            </a:r>
          </a:p>
          <a:p>
            <a:pPr marL="742950" lvl="1" indent="-285750">
              <a:buFont typeface="Arial" charset="0"/>
              <a:buChar char="•"/>
            </a:pPr>
            <a:r>
              <a:rPr lang="en-US" sz="2000" dirty="0"/>
              <a:t>Image base, section information, compile time</a:t>
            </a:r>
          </a:p>
          <a:p>
            <a:pPr marL="742950" lvl="1" indent="-285750">
              <a:buFont typeface="Arial" charset="0"/>
              <a:buChar char="•"/>
            </a:pPr>
            <a:endParaRPr lang="en-US" sz="2000" dirty="0"/>
          </a:p>
          <a:p>
            <a:pPr marL="285750" indent="-285750">
              <a:buFont typeface="Arial" charset="0"/>
              <a:buChar char="•"/>
            </a:pPr>
            <a:r>
              <a:rPr lang="en-US" sz="2000" dirty="0"/>
              <a:t>Sections: data, code, imports, exports, et cetera</a:t>
            </a:r>
          </a:p>
        </p:txBody>
      </p:sp>
      <p:graphicFrame>
        <p:nvGraphicFramePr>
          <p:cNvPr id="5" name="Content Placeholder 3" title="PE Sections">
            <a:extLst>
              <a:ext uri="{FF2B5EF4-FFF2-40B4-BE49-F238E27FC236}">
                <a16:creationId xmlns:a16="http://schemas.microsoft.com/office/drawing/2014/main" id="{1453B187-FAEB-4CF0-9BE7-075047D5FFE4}"/>
              </a:ext>
            </a:extLst>
          </p:cNvPr>
          <p:cNvGraphicFramePr>
            <a:graphicFrameLocks/>
          </p:cNvGraphicFramePr>
          <p:nvPr>
            <p:extLst>
              <p:ext uri="{D42A27DB-BD31-4B8C-83A1-F6EECF244321}">
                <p14:modId xmlns:p14="http://schemas.microsoft.com/office/powerpoint/2010/main" val="4173939806"/>
              </p:ext>
            </p:extLst>
          </p:nvPr>
        </p:nvGraphicFramePr>
        <p:xfrm>
          <a:off x="6267640" y="1690689"/>
          <a:ext cx="2455342" cy="4242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0041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500"/>
                                        <p:tgtEl>
                                          <p:spTgt spid="4">
                                            <p:txEl>
                                              <p:pRg st="5" end="5"/>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fade">
                                      <p:cBhvr>
                                        <p:cTn id="23" dur="500"/>
                                        <p:tgtEl>
                                          <p:spTgt spid="4">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xEl>
                                              <p:pRg st="8" end="8"/>
                                            </p:txEl>
                                          </p:spTgt>
                                        </p:tgtEl>
                                        <p:attrNameLst>
                                          <p:attrName>style.visibility</p:attrName>
                                        </p:attrNameLst>
                                      </p:cBhvr>
                                      <p:to>
                                        <p:strVal val="visible"/>
                                      </p:to>
                                    </p:set>
                                    <p:animEffect transition="in" filter="fade">
                                      <p:cBhvr>
                                        <p:cTn id="28"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026BF-6825-4D4B-A517-A6DB48639844}"/>
              </a:ext>
            </a:extLst>
          </p:cNvPr>
          <p:cNvSpPr>
            <a:spLocks noGrp="1"/>
          </p:cNvSpPr>
          <p:nvPr>
            <p:ph type="title"/>
          </p:nvPr>
        </p:nvSpPr>
        <p:spPr/>
        <p:txBody>
          <a:bodyPr/>
          <a:lstStyle/>
          <a:p>
            <a:r>
              <a:rPr lang="en-US" dirty="0"/>
              <a:t>Loading The PE File into Memory</a:t>
            </a:r>
          </a:p>
        </p:txBody>
      </p:sp>
      <p:graphicFrame>
        <p:nvGraphicFramePr>
          <p:cNvPr id="4" name="Content Placeholder 2" title="Load Process">
            <a:extLst>
              <a:ext uri="{FF2B5EF4-FFF2-40B4-BE49-F238E27FC236}">
                <a16:creationId xmlns:a16="http://schemas.microsoft.com/office/drawing/2014/main" id="{3326E6EF-3168-4CF4-8A48-95C0B89BD4D6}"/>
              </a:ext>
            </a:extLst>
          </p:cNvPr>
          <p:cNvGraphicFramePr>
            <a:graphicFrameLocks noGrp="1"/>
          </p:cNvGraphicFramePr>
          <p:nvPr>
            <p:ph idx="1"/>
            <p:extLst>
              <p:ext uri="{D42A27DB-BD31-4B8C-83A1-F6EECF244321}">
                <p14:modId xmlns:p14="http://schemas.microsoft.com/office/powerpoint/2010/main" val="2341841588"/>
              </p:ext>
            </p:extLst>
          </p:nvPr>
        </p:nvGraphicFramePr>
        <p:xfrm>
          <a:off x="322341" y="1401202"/>
          <a:ext cx="8558521" cy="49403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5281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8B736-3775-4068-B2B4-277F048E7333}"/>
              </a:ext>
            </a:extLst>
          </p:cNvPr>
          <p:cNvSpPr>
            <a:spLocks noGrp="1"/>
          </p:cNvSpPr>
          <p:nvPr>
            <p:ph type="title"/>
          </p:nvPr>
        </p:nvSpPr>
        <p:spPr/>
        <p:txBody>
          <a:bodyPr/>
          <a:lstStyle/>
          <a:p>
            <a:r>
              <a:rPr lang="en-US" sz="3600" dirty="0"/>
              <a:t>Mapping into Memory</a:t>
            </a:r>
            <a:endParaRPr lang="en-US" dirty="0"/>
          </a:p>
        </p:txBody>
      </p:sp>
      <p:sp>
        <p:nvSpPr>
          <p:cNvPr id="3" name="Content Placeholder 2">
            <a:extLst>
              <a:ext uri="{FF2B5EF4-FFF2-40B4-BE49-F238E27FC236}">
                <a16:creationId xmlns:a16="http://schemas.microsoft.com/office/drawing/2014/main" id="{236C3317-7575-4927-92E2-451A41CB1EA4}"/>
              </a:ext>
            </a:extLst>
          </p:cNvPr>
          <p:cNvSpPr>
            <a:spLocks noGrp="1"/>
          </p:cNvSpPr>
          <p:nvPr>
            <p:ph idx="1"/>
          </p:nvPr>
        </p:nvSpPr>
        <p:spPr/>
        <p:txBody>
          <a:bodyPr/>
          <a:lstStyle/>
          <a:p>
            <a:r>
              <a:rPr lang="en-US" dirty="0"/>
              <a:t>Loader creates virtual address space for process</a:t>
            </a:r>
          </a:p>
          <a:p>
            <a:pPr lvl="1"/>
            <a:r>
              <a:rPr lang="en-US" dirty="0"/>
              <a:t>Maps from disk to address space</a:t>
            </a:r>
          </a:p>
          <a:p>
            <a:pPr lvl="1"/>
            <a:r>
              <a:rPr lang="en-US" dirty="0"/>
              <a:t>Begins execution</a:t>
            </a:r>
          </a:p>
          <a:p>
            <a:pPr lvl="1"/>
            <a:endParaRPr lang="en-US" dirty="0"/>
          </a:p>
          <a:p>
            <a:r>
              <a:rPr lang="en-US" dirty="0"/>
              <a:t>Tries to load at preferred base (</a:t>
            </a:r>
            <a:r>
              <a:rPr lang="en-US" dirty="0" err="1"/>
              <a:t>ImageBase</a:t>
            </a:r>
            <a:r>
              <a:rPr lang="en-US" dirty="0"/>
              <a:t> in IMAGE_OPTIONAL_HEADERS)</a:t>
            </a:r>
          </a:p>
          <a:p>
            <a:pPr lvl="1"/>
            <a:r>
              <a:rPr lang="en-US" dirty="0"/>
              <a:t>Usually 0x400000</a:t>
            </a:r>
          </a:p>
          <a:p>
            <a:pPr lvl="1"/>
            <a:r>
              <a:rPr lang="en-US" dirty="0"/>
              <a:t>May need to relocate (load address != </a:t>
            </a:r>
            <a:r>
              <a:rPr lang="en-US" dirty="0" err="1"/>
              <a:t>ImageBase</a:t>
            </a:r>
            <a:r>
              <a:rPr lang="en-US" dirty="0"/>
              <a:t>)</a:t>
            </a:r>
          </a:p>
          <a:p>
            <a:pPr lvl="1"/>
            <a:endParaRPr lang="en-US" dirty="0"/>
          </a:p>
          <a:p>
            <a:r>
              <a:rPr lang="en-US" dirty="0"/>
              <a:t>Goes through section table and creates a mapping</a:t>
            </a:r>
          </a:p>
          <a:p>
            <a:pPr lvl="1"/>
            <a:r>
              <a:rPr lang="en-US" dirty="0"/>
              <a:t>Adds Relative Virtual Address (RVA) of section to base address</a:t>
            </a:r>
          </a:p>
          <a:p>
            <a:pPr lvl="1"/>
            <a:r>
              <a:rPr lang="en-US" dirty="0"/>
              <a:t>Sets Page attributes</a:t>
            </a:r>
          </a:p>
          <a:p>
            <a:endParaRPr lang="en-US" dirty="0"/>
          </a:p>
        </p:txBody>
      </p:sp>
    </p:spTree>
    <p:extLst>
      <p:ext uri="{BB962C8B-B14F-4D97-AF65-F5344CB8AC3E}">
        <p14:creationId xmlns:p14="http://schemas.microsoft.com/office/powerpoint/2010/main" val="1699370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88A38-D73E-47E7-B396-C99C84018449}"/>
              </a:ext>
            </a:extLst>
          </p:cNvPr>
          <p:cNvSpPr>
            <a:spLocks noGrp="1"/>
          </p:cNvSpPr>
          <p:nvPr>
            <p:ph type="title"/>
          </p:nvPr>
        </p:nvSpPr>
        <p:spPr/>
        <p:txBody>
          <a:bodyPr/>
          <a:lstStyle/>
          <a:p>
            <a:r>
              <a:rPr lang="en-US" dirty="0"/>
              <a:t>Opening A PE File in IDA</a:t>
            </a:r>
          </a:p>
        </p:txBody>
      </p:sp>
      <p:sp>
        <p:nvSpPr>
          <p:cNvPr id="3" name="Content Placeholder 2">
            <a:extLst>
              <a:ext uri="{FF2B5EF4-FFF2-40B4-BE49-F238E27FC236}">
                <a16:creationId xmlns:a16="http://schemas.microsoft.com/office/drawing/2014/main" id="{1460F90A-5649-4BF5-82C1-5F8EA45F04B4}"/>
              </a:ext>
            </a:extLst>
          </p:cNvPr>
          <p:cNvSpPr>
            <a:spLocks noGrp="1"/>
          </p:cNvSpPr>
          <p:nvPr>
            <p:ph idx="1"/>
          </p:nvPr>
        </p:nvSpPr>
        <p:spPr/>
        <p:txBody>
          <a:bodyPr/>
          <a:lstStyle/>
          <a:p>
            <a:r>
              <a:rPr lang="en-US" sz="2400" dirty="0"/>
              <a:t>Looking at a PE file in IDA is easy, open calc.exe for an example</a:t>
            </a:r>
          </a:p>
          <a:p>
            <a:pPr lvl="1"/>
            <a:r>
              <a:rPr lang="en-US" sz="2000" dirty="0"/>
              <a:t>Calc.exe is found in Windows/System32 on the boot drive</a:t>
            </a:r>
          </a:p>
          <a:p>
            <a:pPr lvl="1"/>
            <a:r>
              <a:rPr lang="en-US" sz="2000" dirty="0"/>
              <a:t>Will say permission denied, select a different save location for the IDB files</a:t>
            </a:r>
          </a:p>
          <a:p>
            <a:pPr lvl="1"/>
            <a:endParaRPr lang="en-US" dirty="0"/>
          </a:p>
          <a:p>
            <a:r>
              <a:rPr lang="en-US" sz="2400" dirty="0"/>
              <a:t>Directly after opening the file, the imports and exports tabs can be seen</a:t>
            </a:r>
          </a:p>
          <a:p>
            <a:pPr lvl="1"/>
            <a:r>
              <a:rPr lang="en-US" sz="2000" dirty="0"/>
              <a:t>You can also open SECTIONS view to see sections</a:t>
            </a:r>
          </a:p>
          <a:p>
            <a:endParaRPr lang="en-US" dirty="0"/>
          </a:p>
        </p:txBody>
      </p:sp>
    </p:spTree>
    <p:extLst>
      <p:ext uri="{BB962C8B-B14F-4D97-AF65-F5344CB8AC3E}">
        <p14:creationId xmlns:p14="http://schemas.microsoft.com/office/powerpoint/2010/main" val="186129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D1A59-6A0A-4F67-97D0-20CA3EF7DF45}"/>
              </a:ext>
            </a:extLst>
          </p:cNvPr>
          <p:cNvSpPr>
            <a:spLocks noGrp="1"/>
          </p:cNvSpPr>
          <p:nvPr>
            <p:ph type="title"/>
          </p:nvPr>
        </p:nvSpPr>
        <p:spPr/>
        <p:txBody>
          <a:bodyPr/>
          <a:lstStyle/>
          <a:p>
            <a:r>
              <a:rPr lang="en-US" dirty="0"/>
              <a:t>PE File information in IDA</a:t>
            </a:r>
          </a:p>
        </p:txBody>
      </p:sp>
      <p:pic>
        <p:nvPicPr>
          <p:cNvPr id="4" name="Content Placeholder 4" descr="IDA Example">
            <a:extLst>
              <a:ext uri="{FF2B5EF4-FFF2-40B4-BE49-F238E27FC236}">
                <a16:creationId xmlns:a16="http://schemas.microsoft.com/office/drawing/2014/main" id="{EC79F4FB-82F2-4ED0-9DF7-FC38E0F083B4}"/>
              </a:ext>
            </a:extLst>
          </p:cNvPr>
          <p:cNvPicPr>
            <a:picLocks noChangeAspect="1"/>
          </p:cNvPicPr>
          <p:nvPr/>
        </p:nvPicPr>
        <p:blipFill>
          <a:blip r:embed="rId2"/>
          <a:stretch>
            <a:fillRect/>
          </a:stretch>
        </p:blipFill>
        <p:spPr bwMode="auto">
          <a:xfrm>
            <a:off x="393557" y="2381154"/>
            <a:ext cx="8356886" cy="1817622"/>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427822480"/>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35063</TotalTime>
  <Words>777</Words>
  <Application>Microsoft Macintosh PowerPoint</Application>
  <PresentationFormat>On-screen Show (4:3)</PresentationFormat>
  <Paragraphs>138</Paragraphs>
  <Slides>19</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PP_C5Modules_CC_License_standard</vt:lpstr>
      <vt:lpstr>  Analyzing PE File Format</vt:lpstr>
      <vt:lpstr>Learning Outcomes</vt:lpstr>
      <vt:lpstr>Overview</vt:lpstr>
      <vt:lpstr>PE File - Overview</vt:lpstr>
      <vt:lpstr>PE Layout</vt:lpstr>
      <vt:lpstr>Loading The PE File into Memory</vt:lpstr>
      <vt:lpstr>Mapping into Memory</vt:lpstr>
      <vt:lpstr>Opening A PE File in IDA</vt:lpstr>
      <vt:lpstr>PE File information in IDA</vt:lpstr>
      <vt:lpstr>Linked Libraries &amp; Functions</vt:lpstr>
      <vt:lpstr>Linked Libraries &amp; Functions</vt:lpstr>
      <vt:lpstr>Linked Libraries &amp; Functions</vt:lpstr>
      <vt:lpstr>Some Common APIs </vt:lpstr>
      <vt:lpstr>Examining PE Files - PEBrowsePro</vt:lpstr>
      <vt:lpstr>Viewing Resource Sections – Resource Hacker</vt:lpstr>
      <vt:lpstr>Dependency Walker</vt:lpstr>
      <vt:lpstr>PEStudio</vt:lpstr>
      <vt:lpstr>PE Studio</vt:lpstr>
      <vt:lpstr>Summary</vt:lpstr>
    </vt:vector>
  </TitlesOfParts>
  <Company>University of California at Davis</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Josh Stroschein</cp:lastModifiedBy>
  <cp:revision>278</cp:revision>
  <cp:lastPrinted>2016-07-18T16:40:10Z</cp:lastPrinted>
  <dcterms:created xsi:type="dcterms:W3CDTF">2016-07-03T20:12:42Z</dcterms:created>
  <dcterms:modified xsi:type="dcterms:W3CDTF">2018-02-28T06:13:05Z</dcterms:modified>
</cp:coreProperties>
</file>