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</p:sldMasterIdLst>
  <p:notesMasterIdLst>
    <p:notesMasterId r:id="rId11"/>
  </p:notesMasterIdLst>
  <p:sldIdLst>
    <p:sldId id="256" r:id="rId2"/>
    <p:sldId id="303" r:id="rId3"/>
    <p:sldId id="306" r:id="rId4"/>
    <p:sldId id="322" r:id="rId5"/>
    <p:sldId id="323" r:id="rId6"/>
    <p:sldId id="325" r:id="rId7"/>
    <p:sldId id="326" r:id="rId8"/>
    <p:sldId id="324" r:id="rId9"/>
    <p:sldId id="305" r:id="rId10"/>
  </p:sldIdLst>
  <p:sldSz cx="9144000" cy="6858000" type="screen4x3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60" autoAdjust="0"/>
    <p:restoredTop sz="81854" autoAdjust="0"/>
  </p:normalViewPr>
  <p:slideViewPr>
    <p:cSldViewPr snapToGrid="0" snapToObjects="1">
      <p:cViewPr varScale="1">
        <p:scale>
          <a:sx n="125" d="100"/>
          <a:sy n="125" d="100"/>
        </p:scale>
        <p:origin x="24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CD208448-EA90-48C3-9EBA-9752339ACEF4}" type="datetimeFigureOut">
              <a:rPr lang="en-US"/>
              <a:pPr>
                <a:defRPr/>
              </a:pPr>
              <a:t>7/26/18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ABC2C3F8-920C-4239-9891-79F2271E8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F77F84-EBF5-4DC2-873D-49BD8B121CC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2C3F8-920C-4239-9891-79F2271E803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149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2249488" y="3402013"/>
            <a:ext cx="5372100" cy="2058987"/>
            <a:chOff x="914400" y="3657600"/>
            <a:chExt cx="7162800" cy="2059641"/>
          </a:xfrm>
        </p:grpSpPr>
        <p:sp>
          <p:nvSpPr>
            <p:cNvPr id="5" name="Rectangle 10"/>
            <p:cNvSpPr/>
            <p:nvPr/>
          </p:nvSpPr>
          <p:spPr>
            <a:xfrm>
              <a:off x="914400" y="3657600"/>
              <a:ext cx="7162800" cy="1295811"/>
            </a:xfrm>
            <a:prstGeom prst="rect">
              <a:avLst/>
            </a:prstGeom>
            <a:noFill/>
            <a:ln w="12700">
              <a:solidFill>
                <a:srgbClr val="2955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6" name="Rectangle 11"/>
            <p:cNvSpPr/>
            <p:nvPr/>
          </p:nvSpPr>
          <p:spPr>
            <a:xfrm>
              <a:off x="914400" y="5069335"/>
              <a:ext cx="7162800" cy="647906"/>
            </a:xfrm>
            <a:prstGeom prst="rect">
              <a:avLst/>
            </a:prstGeom>
            <a:noFill/>
            <a:ln w="12700">
              <a:solidFill>
                <a:srgbClr val="2955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7" name="Rectangle 12"/>
            <p:cNvSpPr/>
            <p:nvPr/>
          </p:nvSpPr>
          <p:spPr>
            <a:xfrm>
              <a:off x="914400" y="3657600"/>
              <a:ext cx="228600" cy="1295811"/>
            </a:xfrm>
            <a:prstGeom prst="rect">
              <a:avLst/>
            </a:prstGeom>
            <a:solidFill>
              <a:srgbClr val="29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  <p:sp>
          <p:nvSpPr>
            <p:cNvPr id="8" name="Rectangle 13"/>
            <p:cNvSpPr/>
            <p:nvPr/>
          </p:nvSpPr>
          <p:spPr>
            <a:xfrm>
              <a:off x="914400" y="5069335"/>
              <a:ext cx="228600" cy="647906"/>
            </a:xfrm>
            <a:prstGeom prst="rect">
              <a:avLst/>
            </a:prstGeom>
            <a:solidFill>
              <a:srgbClr val="29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/>
            </a:p>
          </p:txBody>
        </p:sp>
      </p:grp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2629775" y="3616586"/>
            <a:ext cx="4611655" cy="803564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lang="en-US" sz="3000" b="1" kern="1200" baseline="0" dirty="0" smtClean="0">
                <a:solidFill>
                  <a:srgbClr val="2955A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2629775" y="4998325"/>
            <a:ext cx="4220429" cy="27889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/>
            </a:lvl1pPr>
            <a:lvl3pPr marL="685800" indent="0">
              <a:buNone/>
              <a:defRPr/>
            </a:lvl3pPr>
            <a:lvl5pPr marL="1371600" indent="0" algn="l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2859C-89A0-4C1D-B3B9-DD0F9998A6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01FE8-1818-4A56-B30A-CCD984F456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CB3A4-4A00-44DB-9BF1-EB2CA51DEF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54BC4-0553-463F-B622-46053397F1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CD291-EBF4-47B8-BDB1-CD835FFC1B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F714-F625-4053-9B06-9C6DF9A769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DFBFE-FF7D-4FA1-B21A-29DE576991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2288" y="187325"/>
            <a:ext cx="5551487" cy="667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creativecommons.org/licenses/by/4.0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267019-40B7-405C-98B7-75F3216AFF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7" name="Title Placeholder 6"/>
          <p:cNvSpPr>
            <a:spLocks noGrp="1"/>
          </p:cNvSpPr>
          <p:nvPr>
            <p:ph type="title"/>
          </p:nvPr>
        </p:nvSpPr>
        <p:spPr bwMode="auto">
          <a:xfrm>
            <a:off x="628650" y="457200"/>
            <a:ext cx="568642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</a:t>
            </a:r>
          </a:p>
          <a:p>
            <a:pPr lvl="0"/>
            <a:r>
              <a:rPr lang="en-US"/>
              <a:t>aster text styles</a:t>
            </a:r>
          </a:p>
          <a:p>
            <a:pPr lvl="1"/>
            <a:r>
              <a:rPr lang="en-US"/>
              <a:t>Second levelThird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90488"/>
            <a:ext cx="138113" cy="276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68580" tIns="34290" rIns="68580" bIns="3429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latin typeface="+mn-lt"/>
              <a:cs typeface="+mn-cs"/>
            </a:endParaRPr>
          </a:p>
        </p:txBody>
      </p:sp>
      <p:pic>
        <p:nvPicPr>
          <p:cNvPr id="1030" name="Picture 2" descr="reative Commons License"/>
          <p:cNvPicPr>
            <a:picLocks noChangeAspect="1" noChangeArrowheads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138113" y="6402388"/>
            <a:ext cx="8382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 userDrawn="1"/>
        </p:nvSpPr>
        <p:spPr bwMode="auto">
          <a:xfrm>
            <a:off x="976313" y="6415088"/>
            <a:ext cx="5700712" cy="2460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 defTabSz="914400" eaLnBrk="0" hangingPunct="0">
              <a:defRPr/>
            </a:pPr>
            <a:r>
              <a:rPr lang="x-none" altLang="x-none" sz="1000" dirty="0">
                <a:cs typeface="+mn-cs"/>
              </a:rPr>
              <a:t>  This document is licensed with a </a:t>
            </a:r>
            <a:r>
              <a:rPr lang="x-none" altLang="x-none" sz="1000" dirty="0">
                <a:cs typeface="+mn-cs"/>
                <a:hlinkClick r:id="rId12"/>
              </a:rPr>
              <a:t>Creative Commons Attribution 4.0 International License</a:t>
            </a:r>
            <a:r>
              <a:rPr lang="x-none" altLang="x-none" sz="1000" dirty="0">
                <a:cs typeface="+mn-cs"/>
              </a:rPr>
              <a:t> ©2017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7" r:id="rId9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30488" y="3616325"/>
            <a:ext cx="4611687" cy="8032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sz="3300" dirty="0"/>
            </a:br>
            <a:br>
              <a:rPr sz="3300" dirty="0"/>
            </a:br>
            <a:r>
              <a:rPr lang="en-US" sz="3300" dirty="0"/>
              <a:t>Delivery Mechanisms: Social Media</a:t>
            </a:r>
            <a:endParaRPr dirty="0"/>
          </a:p>
        </p:txBody>
      </p:sp>
      <p:sp>
        <p:nvSpPr>
          <p:cNvPr id="12290" name="Subtitle 2"/>
          <p:cNvSpPr>
            <a:spLocks noGrp="1"/>
          </p:cNvSpPr>
          <p:nvPr>
            <p:ph type="body" sz="quarter" idx="13"/>
          </p:nvPr>
        </p:nvSpPr>
        <p:spPr>
          <a:xfrm>
            <a:off x="2630488" y="4999038"/>
            <a:ext cx="4219575" cy="277812"/>
          </a:xfrm>
        </p:spPr>
        <p:txBody>
          <a:bodyPr/>
          <a:lstStyle/>
          <a:p>
            <a:pPr eaLnBrk="1" hangingPunct="1"/>
            <a:r>
              <a:rPr lang="en-US" sz="2000" b="1" dirty="0">
                <a:solidFill>
                  <a:srgbClr val="2F5597"/>
                </a:solidFill>
              </a:rPr>
              <a:t>Social Media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Learning Outcomes 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dirty="0"/>
              <a:t>Upon completion of this lesson, students will be able to: </a:t>
            </a:r>
          </a:p>
          <a:p>
            <a:pPr marL="0" indent="0" eaLnBrk="1" hangingPunct="1">
              <a:buFont typeface="Arial" charset="0"/>
              <a:buNone/>
            </a:pPr>
            <a:endParaRPr lang="en-US" dirty="0"/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sz="2100" dirty="0"/>
              <a:t>Explain the reasons attackers use social media</a:t>
            </a:r>
          </a:p>
          <a:p>
            <a:pPr marL="685800" lvl="1" indent="-342900" eaLnBrk="1" hangingPunct="1">
              <a:buFont typeface="+mj-lt"/>
              <a:buAutoNum type="arabicPeriod"/>
            </a:pPr>
            <a:endParaRPr lang="en-US" sz="2100" dirty="0"/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sz="2100" dirty="0"/>
              <a:t>Describe social media as an attack vector</a:t>
            </a:r>
          </a:p>
          <a:p>
            <a:pPr marL="685800" lvl="1" indent="-342900" eaLnBrk="1" hangingPunct="1">
              <a:buFont typeface="+mj-lt"/>
              <a:buAutoNum type="arabicPeriod"/>
            </a:pPr>
            <a:endParaRPr lang="en-US" sz="2100" dirty="0"/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sz="2100" dirty="0"/>
              <a:t>Identify possible ways of reducing the threat  </a:t>
            </a:r>
          </a:p>
          <a:p>
            <a:pPr marL="685800" lvl="1" indent="-342900" eaLnBrk="1" hangingPunct="1">
              <a:buFont typeface="+mj-lt"/>
              <a:buAutoNum type="arabicPeriod"/>
            </a:pPr>
            <a:endParaRPr lang="en-US" sz="2100" dirty="0"/>
          </a:p>
          <a:p>
            <a:pPr marL="685800" lvl="1" indent="-342900" eaLnBrk="1" hangingPunct="1">
              <a:buFont typeface="+mj-lt"/>
              <a:buAutoNum type="arabicPeriod"/>
            </a:pPr>
            <a:endParaRPr lang="en-US" sz="2100" dirty="0"/>
          </a:p>
          <a:p>
            <a:pPr lvl="1" eaLnBrk="1" hangingPunct="1"/>
            <a:endParaRPr lang="en-US" dirty="0"/>
          </a:p>
          <a:p>
            <a:pPr marL="0" indent="0" eaLnBrk="1" hangingPunct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A3B94-9F7B-4E44-8534-ED8D2E9DD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Media Reasoning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DE546-428D-4DE9-8DF6-F0E54399EC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 Targets: </a:t>
            </a:r>
          </a:p>
          <a:p>
            <a:pPr lvl="1"/>
            <a:r>
              <a:rPr lang="en-US" dirty="0"/>
              <a:t>Facebook, Twitter, LinkedIn, &amp; many more</a:t>
            </a:r>
          </a:p>
          <a:p>
            <a:r>
              <a:rPr lang="en-US" dirty="0"/>
              <a:t>Scope:</a:t>
            </a:r>
          </a:p>
          <a:p>
            <a:pPr lvl="1"/>
            <a:r>
              <a:rPr lang="en-US" dirty="0"/>
              <a:t>Social Media has the largest amount of available targets &amp; it’s growing all the time</a:t>
            </a:r>
          </a:p>
          <a:p>
            <a:r>
              <a:rPr lang="en-US" dirty="0"/>
              <a:t>Most overlooked area of attack</a:t>
            </a:r>
          </a:p>
          <a:p>
            <a:pPr lvl="1"/>
            <a:r>
              <a:rPr lang="en-US" dirty="0"/>
              <a:t>Very few companies extend their phishing tests to social media </a:t>
            </a:r>
          </a:p>
          <a:p>
            <a:r>
              <a:rPr lang="en-US" dirty="0"/>
              <a:t>Tons of Data:</a:t>
            </a:r>
          </a:p>
          <a:p>
            <a:pPr lvl="1"/>
            <a:r>
              <a:rPr lang="en-US" dirty="0"/>
              <a:t>Allows for access to large amounts of personal data</a:t>
            </a:r>
          </a:p>
          <a:p>
            <a:pPr lvl="1"/>
            <a:r>
              <a:rPr lang="en-US" dirty="0"/>
              <a:t>Helps attackers tailor campaign for small groups of users</a:t>
            </a:r>
          </a:p>
          <a:p>
            <a:r>
              <a:rPr lang="en-US" dirty="0"/>
              <a:t>Bots:</a:t>
            </a:r>
          </a:p>
          <a:p>
            <a:pPr lvl="1"/>
            <a:r>
              <a:rPr lang="en-US" dirty="0"/>
              <a:t>Attackers can automate attack process and messaging services to spread its malware</a:t>
            </a:r>
          </a:p>
        </p:txBody>
      </p:sp>
    </p:spTree>
    <p:extLst>
      <p:ext uri="{BB962C8B-B14F-4D97-AF65-F5344CB8AC3E}">
        <p14:creationId xmlns:p14="http://schemas.microsoft.com/office/powerpoint/2010/main" val="3485219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203D7-7859-44E8-BC49-511D1FA1A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F7850D-9884-4F71-AB88-188785EAA8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User attacks: </a:t>
            </a:r>
          </a:p>
          <a:p>
            <a:pPr lvl="1"/>
            <a:r>
              <a:rPr lang="en-US" dirty="0"/>
              <a:t>Phishing attempts</a:t>
            </a:r>
          </a:p>
          <a:p>
            <a:pPr lvl="1"/>
            <a:r>
              <a:rPr lang="en-US" dirty="0"/>
              <a:t>Malicious ads </a:t>
            </a:r>
          </a:p>
          <a:p>
            <a:pPr lvl="1"/>
            <a:r>
              <a:rPr lang="en-US" dirty="0"/>
              <a:t>Anything for small amounts of money</a:t>
            </a:r>
          </a:p>
          <a:p>
            <a:endParaRPr lang="en-US" dirty="0"/>
          </a:p>
          <a:p>
            <a:r>
              <a:rPr lang="en-US" dirty="0"/>
              <a:t>Corporate attacks: </a:t>
            </a:r>
          </a:p>
          <a:p>
            <a:pPr lvl="1"/>
            <a:r>
              <a:rPr lang="en-US" dirty="0"/>
              <a:t>Spear phishing attacks</a:t>
            </a:r>
          </a:p>
          <a:p>
            <a:pPr lvl="1"/>
            <a:r>
              <a:rPr lang="en-US" dirty="0"/>
              <a:t>Used to get into a enterprises network </a:t>
            </a:r>
          </a:p>
          <a:p>
            <a:pPr lvl="1"/>
            <a:r>
              <a:rPr lang="en-US" dirty="0"/>
              <a:t>Anything to cause damage to the integrity of the company </a:t>
            </a:r>
          </a:p>
          <a:p>
            <a:endParaRPr lang="en-US" dirty="0"/>
          </a:p>
        </p:txBody>
      </p:sp>
      <p:graphicFrame>
        <p:nvGraphicFramePr>
          <p:cNvPr id="5" name="Table 4" title="Phishing Attack Cycle">
            <a:extLst>
              <a:ext uri="{FF2B5EF4-FFF2-40B4-BE49-F238E27FC236}">
                <a16:creationId xmlns:a16="http://schemas.microsoft.com/office/drawing/2014/main" id="{576F9C4A-C126-44ED-9765-81D0996AA3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2415630"/>
              </p:ext>
            </p:extLst>
          </p:nvPr>
        </p:nvGraphicFramePr>
        <p:xfrm>
          <a:off x="628650" y="4937526"/>
          <a:ext cx="7886700" cy="1211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22178153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32907195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061721311"/>
                    </a:ext>
                  </a:extLst>
                </a:gridCol>
              </a:tblGrid>
              <a:tr h="27981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Setup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Gathering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Exploit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8133791"/>
                  </a:ext>
                </a:extLst>
              </a:tr>
              <a:tr h="86096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Creates almost legit account to form trust with current employees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Profile used to gather credentials or other information of employees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Uses information for an attack on companies network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4571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605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3671A-EE5B-478B-A9ED-76648629B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attacks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EBE7F-62FE-42E5-A639-588CEF3F19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Ways of spreading:</a:t>
            </a:r>
          </a:p>
          <a:p>
            <a:pPr lvl="1"/>
            <a:r>
              <a:rPr lang="en-US" dirty="0"/>
              <a:t>Direct Messages: </a:t>
            </a:r>
          </a:p>
          <a:p>
            <a:pPr lvl="2"/>
            <a:r>
              <a:rPr lang="en-US" dirty="0"/>
              <a:t>Allow fake accounts or hacked accounts to send malicious links to all followers or friends </a:t>
            </a:r>
          </a:p>
          <a:p>
            <a:pPr lvl="1"/>
            <a:r>
              <a:rPr lang="en-US" dirty="0"/>
              <a:t>Site Compromise: </a:t>
            </a:r>
          </a:p>
          <a:p>
            <a:pPr lvl="2"/>
            <a:r>
              <a:rPr lang="en-US" dirty="0"/>
              <a:t>If an attacker can compromise the site any user could be forwarded onto a malicious site holding an exploit kit</a:t>
            </a:r>
          </a:p>
          <a:p>
            <a:pPr lvl="1"/>
            <a:r>
              <a:rPr lang="en-US" dirty="0"/>
              <a:t>Shared content: </a:t>
            </a:r>
          </a:p>
          <a:p>
            <a:pPr lvl="2"/>
            <a:r>
              <a:rPr lang="en-US" dirty="0"/>
              <a:t> Hijacked accounts share new information with malicious links allowing messages to hide with real ones. </a:t>
            </a:r>
          </a:p>
          <a:p>
            <a:pPr lvl="1"/>
            <a:r>
              <a:rPr lang="en-US" dirty="0"/>
              <a:t>Users: </a:t>
            </a:r>
          </a:p>
          <a:p>
            <a:pPr lvl="2"/>
            <a:r>
              <a:rPr lang="en-US" dirty="0"/>
              <a:t>Most users are ready to click on almost anything that peaks their interests</a:t>
            </a:r>
          </a:p>
          <a:p>
            <a:r>
              <a:rPr lang="en-US" dirty="0"/>
              <a:t>Example:</a:t>
            </a:r>
          </a:p>
          <a:p>
            <a:pPr lvl="1"/>
            <a:r>
              <a:rPr lang="en-US" dirty="0"/>
              <a:t>If you’re active in the military or follow targeted banks. Malicious bots will attempt to add you and message you about fake deals. Asking for money for an investment.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610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001B2-2ACB-4BDF-827B-38EE79D3E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Corporate attacks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CB70A-54BC-457A-B4AA-69E267CBF3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Social Media allows easy access for the malware authors to have contact with employees. For any type of attack they are attempting to use. </a:t>
            </a:r>
          </a:p>
        </p:txBody>
      </p:sp>
      <p:pic>
        <p:nvPicPr>
          <p:cNvPr id="4" name="Picture 3" title="Social Media Attack">
            <a:extLst>
              <a:ext uri="{FF2B5EF4-FFF2-40B4-BE49-F238E27FC236}">
                <a16:creationId xmlns:a16="http://schemas.microsoft.com/office/drawing/2014/main" id="{81A66BF2-3B2A-4295-B4A9-62F8B5651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162" y="2852738"/>
            <a:ext cx="7305675" cy="33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480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37D10-9317-4C88-AB64-26B2E8E97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Corporate Prevention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3B53A3-57E8-4005-AE21-0487DC41DF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Ways of reducing risk </a:t>
            </a:r>
          </a:p>
          <a:p>
            <a:pPr lvl="1"/>
            <a:r>
              <a:rPr lang="en-US" dirty="0"/>
              <a:t>Employee Awareness</a:t>
            </a:r>
          </a:p>
          <a:p>
            <a:pPr lvl="1"/>
            <a:r>
              <a:rPr lang="en-US" dirty="0"/>
              <a:t>Multi-factor Authentication</a:t>
            </a:r>
          </a:p>
          <a:p>
            <a:pPr lvl="1"/>
            <a:r>
              <a:rPr lang="en-US" dirty="0"/>
              <a:t>Avoid Password reuse – Password1!</a:t>
            </a:r>
          </a:p>
          <a:p>
            <a:pPr lvl="1"/>
            <a:r>
              <a:rPr lang="en-US" dirty="0"/>
              <a:t>Update your security settings </a:t>
            </a:r>
          </a:p>
          <a:p>
            <a:pPr lvl="1"/>
            <a:r>
              <a:rPr lang="en-US" dirty="0"/>
              <a:t>Clean out old contacts </a:t>
            </a:r>
          </a:p>
          <a:p>
            <a:pPr lvl="1"/>
            <a:endParaRPr lang="en-US" dirty="0"/>
          </a:p>
          <a:p>
            <a:r>
              <a:rPr lang="en-US" dirty="0"/>
              <a:t>Social Media Phishing</a:t>
            </a:r>
          </a:p>
          <a:p>
            <a:pPr lvl="1"/>
            <a:r>
              <a:rPr lang="en-US" dirty="0"/>
              <a:t>This is hard because company’s don’t control any part of the social media process</a:t>
            </a:r>
          </a:p>
          <a:p>
            <a:pPr lvl="1"/>
            <a:r>
              <a:rPr lang="en-US" dirty="0"/>
              <a:t>Get creative with your phishing tests, try thinking like a malware author</a:t>
            </a:r>
          </a:p>
        </p:txBody>
      </p:sp>
    </p:spTree>
    <p:extLst>
      <p:ext uri="{BB962C8B-B14F-4D97-AF65-F5344CB8AC3E}">
        <p14:creationId xmlns:p14="http://schemas.microsoft.com/office/powerpoint/2010/main" val="2923003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0DD55-B490-4435-88F7-CD7F3C13B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Corporate Example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633433-5FD2-4020-B69C-1C74E50596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Associated Press Tweeter Hack for $136 Billion</a:t>
            </a:r>
          </a:p>
          <a:p>
            <a:endParaRPr lang="en-US" dirty="0"/>
          </a:p>
          <a:p>
            <a:r>
              <a:rPr lang="en-US" dirty="0"/>
              <a:t>Official Associated Press tweeter account hacked to create fake tweet</a:t>
            </a:r>
          </a:p>
          <a:p>
            <a:pPr lvl="1"/>
            <a:r>
              <a:rPr lang="en-US" dirty="0"/>
              <a:t>“Breaking: Two Explosions in the White House and Barack Obama is injured” </a:t>
            </a:r>
          </a:p>
          <a:p>
            <a:endParaRPr lang="en-US" dirty="0"/>
          </a:p>
          <a:p>
            <a:r>
              <a:rPr lang="en-US" dirty="0"/>
              <a:t>In a panic floor traders dropped the DOW 150 points in 3 minutes because of the tweet </a:t>
            </a:r>
          </a:p>
          <a:p>
            <a:endParaRPr lang="en-US" dirty="0"/>
          </a:p>
          <a:p>
            <a:r>
              <a:rPr lang="en-US" dirty="0"/>
              <a:t>After 5 minutes the market stabilized after $136 Billion was erased from the markets value – According to Bloomberg News’ </a:t>
            </a:r>
            <a:r>
              <a:rPr lang="en-US" dirty="0" err="1"/>
              <a:t>Nikolaj</a:t>
            </a:r>
            <a:r>
              <a:rPr lang="en-US" dirty="0"/>
              <a:t> </a:t>
            </a:r>
            <a:r>
              <a:rPr lang="en-US" dirty="0" err="1"/>
              <a:t>Gammeltoft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940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dirty="0"/>
              <a:t>Upon completion of this lesson, students will be able to:</a:t>
            </a:r>
          </a:p>
          <a:p>
            <a:pPr marL="342900" lvl="1" indent="0" eaLnBrk="1" hangingPunct="1">
              <a:buNone/>
            </a:pPr>
            <a:endParaRPr lang="en-US" dirty="0"/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dirty="0"/>
              <a:t>Explain the reasons attackers use social media</a:t>
            </a:r>
          </a:p>
          <a:p>
            <a:pPr marL="685800" lvl="1" indent="-342900" eaLnBrk="1" hangingPunct="1">
              <a:buFont typeface="+mj-lt"/>
              <a:buAutoNum type="arabicPeriod"/>
            </a:pPr>
            <a:endParaRPr lang="en-US" dirty="0"/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dirty="0"/>
              <a:t>Describe social media as an attack vector</a:t>
            </a:r>
          </a:p>
          <a:p>
            <a:pPr marL="685800" lvl="1" indent="-342900" eaLnBrk="1" hangingPunct="1">
              <a:buFont typeface="+mj-lt"/>
              <a:buAutoNum type="arabicPeriod"/>
            </a:pPr>
            <a:endParaRPr lang="en-US" dirty="0"/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dirty="0"/>
              <a:t>Identify possible ways of reducing the threat  </a:t>
            </a:r>
          </a:p>
          <a:p>
            <a:pPr lvl="1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636433"/>
      </p:ext>
    </p:extLst>
  </p:cSld>
  <p:clrMapOvr>
    <a:masterClrMapping/>
  </p:clrMapOvr>
</p:sld>
</file>

<file path=ppt/theme/theme1.xml><?xml version="1.0" encoding="utf-8"?>
<a:theme xmlns:a="http://schemas.openxmlformats.org/drawingml/2006/main" name="PP_C5Modules_CC_License_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C5Modules_CC_License_standard" id="{F0FA9D47-06A1-4F86-A3DE-945BA88B3B0E}" vid="{A7340899-09C2-4C21-8394-A4D30A56A3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C5 Modules</Template>
  <TotalTime>2919</TotalTime>
  <Words>501</Words>
  <Application>Microsoft Macintosh PowerPoint</Application>
  <PresentationFormat>On-screen Show (4:3)</PresentationFormat>
  <Paragraphs>85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PP_C5Modules_CC_License_standard</vt:lpstr>
      <vt:lpstr>  Delivery Mechanisms: Social Media</vt:lpstr>
      <vt:lpstr>Learning Outcomes </vt:lpstr>
      <vt:lpstr>Social Media Reasoning</vt:lpstr>
      <vt:lpstr>Main types</vt:lpstr>
      <vt:lpstr>User attacks </vt:lpstr>
      <vt:lpstr>Corporate attacks</vt:lpstr>
      <vt:lpstr>Corporate Prevention </vt:lpstr>
      <vt:lpstr>Corporate Example </vt:lpstr>
      <vt:lpstr>Summary</vt:lpstr>
    </vt:vector>
  </TitlesOfParts>
  <Company>University of California at Davis</Company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Bishop</dc:creator>
  <cp:lastModifiedBy>Josh Stroschein</cp:lastModifiedBy>
  <cp:revision>231</cp:revision>
  <cp:lastPrinted>2016-07-18T16:40:10Z</cp:lastPrinted>
  <dcterms:created xsi:type="dcterms:W3CDTF">2016-07-03T20:12:42Z</dcterms:created>
  <dcterms:modified xsi:type="dcterms:W3CDTF">2018-07-26T13:02:03Z</dcterms:modified>
</cp:coreProperties>
</file>