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7" r:id="rId1"/>
  </p:sldMasterIdLst>
  <p:notesMasterIdLst>
    <p:notesMasterId r:id="rId14"/>
  </p:notesMasterIdLst>
  <p:sldIdLst>
    <p:sldId id="256" r:id="rId2"/>
    <p:sldId id="279" r:id="rId3"/>
    <p:sldId id="280" r:id="rId4"/>
    <p:sldId id="282" r:id="rId5"/>
    <p:sldId id="289" r:id="rId6"/>
    <p:sldId id="283" r:id="rId7"/>
    <p:sldId id="284" r:id="rId8"/>
    <p:sldId id="285" r:id="rId9"/>
    <p:sldId id="286" r:id="rId10"/>
    <p:sldId id="287" r:id="rId11"/>
    <p:sldId id="288" r:id="rId12"/>
    <p:sldId id="277" r:id="rId13"/>
  </p:sldIdLst>
  <p:sldSz cx="9144000" cy="6858000" type="screen4x3"/>
  <p:notesSz cx="7315200" cy="9601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10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puy, Julia" userId="54840df3-467a-414c-b434-336f74ef40fd" providerId="ADAL" clId="{41D7F057-B98E-5343-91C6-A8C2257708E7}"/>
    <pc:docChg chg="modSld">
      <pc:chgData name="Depuy, Julia" userId="54840df3-467a-414c-b434-336f74ef40fd" providerId="ADAL" clId="{41D7F057-B98E-5343-91C6-A8C2257708E7}" dt="2023-01-25T19:44:08.808" v="5" actId="20577"/>
      <pc:docMkLst>
        <pc:docMk/>
      </pc:docMkLst>
      <pc:sldChg chg="modSp mod">
        <pc:chgData name="Depuy, Julia" userId="54840df3-467a-414c-b434-336f74ef40fd" providerId="ADAL" clId="{41D7F057-B98E-5343-91C6-A8C2257708E7}" dt="2023-01-25T19:43:45.228" v="0" actId="20577"/>
        <pc:sldMkLst>
          <pc:docMk/>
          <pc:sldMk cId="1126588139" sldId="282"/>
        </pc:sldMkLst>
        <pc:spChg chg="mod">
          <ac:chgData name="Depuy, Julia" userId="54840df3-467a-414c-b434-336f74ef40fd" providerId="ADAL" clId="{41D7F057-B98E-5343-91C6-A8C2257708E7}" dt="2023-01-25T19:43:45.228" v="0" actId="20577"/>
          <ac:spMkLst>
            <pc:docMk/>
            <pc:sldMk cId="1126588139" sldId="282"/>
            <ac:spMk id="3" creationId="{00000000-0000-0000-0000-000000000000}"/>
          </ac:spMkLst>
        </pc:spChg>
      </pc:sldChg>
      <pc:sldChg chg="modSp mod">
        <pc:chgData name="Depuy, Julia" userId="54840df3-467a-414c-b434-336f74ef40fd" providerId="ADAL" clId="{41D7F057-B98E-5343-91C6-A8C2257708E7}" dt="2023-01-25T19:43:58.292" v="4" actId="20577"/>
        <pc:sldMkLst>
          <pc:docMk/>
          <pc:sldMk cId="2006165314" sldId="285"/>
        </pc:sldMkLst>
        <pc:spChg chg="mod">
          <ac:chgData name="Depuy, Julia" userId="54840df3-467a-414c-b434-336f74ef40fd" providerId="ADAL" clId="{41D7F057-B98E-5343-91C6-A8C2257708E7}" dt="2023-01-25T19:43:58.292" v="4" actId="20577"/>
          <ac:spMkLst>
            <pc:docMk/>
            <pc:sldMk cId="2006165314" sldId="285"/>
            <ac:spMk id="3" creationId="{00000000-0000-0000-0000-000000000000}"/>
          </ac:spMkLst>
        </pc:spChg>
      </pc:sldChg>
      <pc:sldChg chg="modSp mod">
        <pc:chgData name="Depuy, Julia" userId="54840df3-467a-414c-b434-336f74ef40fd" providerId="ADAL" clId="{41D7F057-B98E-5343-91C6-A8C2257708E7}" dt="2023-01-25T19:44:08.808" v="5" actId="20577"/>
        <pc:sldMkLst>
          <pc:docMk/>
          <pc:sldMk cId="2127174498" sldId="286"/>
        </pc:sldMkLst>
        <pc:spChg chg="mod">
          <ac:chgData name="Depuy, Julia" userId="54840df3-467a-414c-b434-336f74ef40fd" providerId="ADAL" clId="{41D7F057-B98E-5343-91C6-A8C2257708E7}" dt="2023-01-25T19:44:08.808" v="5" actId="20577"/>
          <ac:spMkLst>
            <pc:docMk/>
            <pc:sldMk cId="2127174498" sldId="286"/>
            <ac:spMk id="3" creationId="{00000000-0000-0000-0000-000000000000}"/>
          </ac:spMkLst>
        </pc:spChg>
      </pc:sldChg>
      <pc:sldChg chg="modSp mod">
        <pc:chgData name="Depuy, Julia" userId="54840df3-467a-414c-b434-336f74ef40fd" providerId="ADAL" clId="{41D7F057-B98E-5343-91C6-A8C2257708E7}" dt="2023-01-25T19:43:51.032" v="2" actId="20577"/>
        <pc:sldMkLst>
          <pc:docMk/>
          <pc:sldMk cId="2143955798" sldId="289"/>
        </pc:sldMkLst>
        <pc:spChg chg="mod">
          <ac:chgData name="Depuy, Julia" userId="54840df3-467a-414c-b434-336f74ef40fd" providerId="ADAL" clId="{41D7F057-B98E-5343-91C6-A8C2257708E7}" dt="2023-01-25T19:43:51.032" v="2" actId="20577"/>
          <ac:spMkLst>
            <pc:docMk/>
            <pc:sldMk cId="2143955798" sldId="289"/>
            <ac:spMk id="3" creationId="{65D7E246-B8D8-A843-8AC9-D05BEA8758F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spcAft>
                <a:spcPts val="0"/>
              </a:spcAft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60"/>
              </a:spcBef>
              <a:spcAft>
                <a:spcPts val="0"/>
              </a:spcAft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60"/>
              </a:spcBef>
              <a:spcAft>
                <a:spcPts val="0"/>
              </a:spcAft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wrap="square" lIns="96650" tIns="48325" rIns="96650" bIns="483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wrap="square" lIns="96650" tIns="48325" rIns="96650" bIns="483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wrap="square" lIns="96650" tIns="48325" rIns="96650" bIns="483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2E80AE-A2D3-45AA-9282-165AD6710FE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200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Shape 17"/>
          <p:cNvGrpSpPr/>
          <p:nvPr/>
        </p:nvGrpSpPr>
        <p:grpSpPr>
          <a:xfrm>
            <a:off x="2249488" y="3402013"/>
            <a:ext cx="5372100" cy="2058987"/>
            <a:chOff x="914400" y="3657600"/>
            <a:chExt cx="7162800" cy="2059641"/>
          </a:xfrm>
        </p:grpSpPr>
        <p:sp>
          <p:nvSpPr>
            <p:cNvPr id="18" name="Shape 18"/>
            <p:cNvSpPr/>
            <p:nvPr/>
          </p:nvSpPr>
          <p:spPr>
            <a:xfrm>
              <a:off x="914400" y="3657600"/>
              <a:ext cx="7162800" cy="1295811"/>
            </a:xfrm>
            <a:prstGeom prst="rect">
              <a:avLst/>
            </a:prstGeom>
            <a:noFill/>
            <a:ln w="12700" cap="flat" cmpd="sng">
              <a:solidFill>
                <a:srgbClr val="2955A6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Shape 19"/>
            <p:cNvSpPr/>
            <p:nvPr/>
          </p:nvSpPr>
          <p:spPr>
            <a:xfrm>
              <a:off x="914400" y="5069335"/>
              <a:ext cx="7162800" cy="647906"/>
            </a:xfrm>
            <a:prstGeom prst="rect">
              <a:avLst/>
            </a:prstGeom>
            <a:noFill/>
            <a:ln w="12700" cap="flat" cmpd="sng">
              <a:solidFill>
                <a:srgbClr val="2955A6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0"/>
            <p:cNvSpPr/>
            <p:nvPr/>
          </p:nvSpPr>
          <p:spPr>
            <a:xfrm>
              <a:off x="914400" y="3657600"/>
              <a:ext cx="228600" cy="1295811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"/>
            <p:cNvSpPr/>
            <p:nvPr/>
          </p:nvSpPr>
          <p:spPr>
            <a:xfrm>
              <a:off x="914400" y="5069335"/>
              <a:ext cx="228600" cy="647906"/>
            </a:xfrm>
            <a:prstGeom prst="rect">
              <a:avLst/>
            </a:prstGeom>
            <a:solidFill>
              <a:srgbClr val="2955A6"/>
            </a:solidFill>
            <a:ln>
              <a:noFill/>
            </a:ln>
          </p:spPr>
          <p:txBody>
            <a:bodyPr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2629775" y="3616586"/>
            <a:ext cx="4611655" cy="80356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000" b="1" i="0" u="none" strike="noStrike" cap="none">
                <a:solidFill>
                  <a:srgbClr val="2955A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2629775" y="4998325"/>
            <a:ext cx="4220429" cy="27889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3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rgbClr val="888888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-19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381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762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762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7620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7620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7620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7620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342900" marR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5800" marR="0" lvl="2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028700" marR="0" lvl="3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371600" marR="0" lvl="4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714500" marR="0" lvl="5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057400" marR="0" lvl="6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400300" marR="0" lvl="7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743200" marR="0" lvl="8" indent="0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Last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Shape 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92288" y="187325"/>
            <a:ext cx="5551487" cy="667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020050" y="6329363"/>
            <a:ext cx="4953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628650" y="457200"/>
            <a:ext cx="5686425" cy="11017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lvl="5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lvl="6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lvl="7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lvl="8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483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71450" marR="0" lvl="0" indent="-381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14350" marR="0" lvl="1" indent="-57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857250" marR="0" lvl="2" indent="-762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200150" marR="0" lvl="3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543050" marR="0" lvl="4" indent="-88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1885950" marR="0" lvl="5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228850" marR="0" lvl="6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71750" marR="0" lvl="7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914650" marR="0" lvl="8" indent="-85725" algn="l" rtl="0">
              <a:lnSpc>
                <a:spcPct val="90000"/>
              </a:lnSpc>
              <a:spcBef>
                <a:spcPts val="375"/>
              </a:spcBef>
              <a:buClr>
                <a:schemeClr val="dk1"/>
              </a:buClr>
              <a:buSzPct val="96428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/>
          <p:nvPr/>
        </p:nvSpPr>
        <p:spPr>
          <a:xfrm>
            <a:off x="0" y="90488"/>
            <a:ext cx="138113" cy="276225"/>
          </a:xfrm>
          <a:prstGeom prst="rect">
            <a:avLst/>
          </a:prstGeom>
          <a:noFill/>
          <a:ln>
            <a:noFill/>
          </a:ln>
        </p:spPr>
        <p:txBody>
          <a:bodyPr wrap="square" lIns="68575" tIns="34275" rIns="68575" bIns="34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Shape 14" descr="reative Commons License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38113" y="6402388"/>
            <a:ext cx="838200" cy="29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/>
          <p:nvPr/>
        </p:nvSpPr>
        <p:spPr>
          <a:xfrm>
            <a:off x="976313" y="6415088"/>
            <a:ext cx="5700712" cy="24606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This document is licensed with a </a:t>
            </a:r>
            <a:r>
              <a:rPr lang="en-US" sz="1000" b="0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2"/>
              </a:rPr>
              <a:t>Creative Commons Attribution 4.0 International License</a:t>
            </a: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©2017 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2630488" y="3616325"/>
            <a:ext cx="4611687" cy="80327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970" dirty="0"/>
              <a:t>Basic Analysis Techniques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2630488" y="4999038"/>
            <a:ext cx="4611687" cy="299472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597"/>
              </a:buClr>
              <a:buSzPct val="25000"/>
              <a:buFont typeface="Arial"/>
              <a:buNone/>
            </a:pPr>
            <a:r>
              <a:rPr lang="en-US" sz="2000" b="1" dirty="0">
                <a:solidFill>
                  <a:srgbClr val="2F5597"/>
                </a:solidFill>
              </a:rPr>
              <a:t>Malware Analysis </a:t>
            </a:r>
            <a:r>
              <a:rPr lang="mr-IN" sz="2000" b="1" dirty="0">
                <a:solidFill>
                  <a:srgbClr val="2F5597"/>
                </a:solidFill>
              </a:rPr>
              <a:t>–</a:t>
            </a:r>
            <a:r>
              <a:rPr lang="en-US" sz="2000" b="1" dirty="0">
                <a:solidFill>
                  <a:srgbClr val="2F5597"/>
                </a:solidFill>
              </a:rPr>
              <a:t> </a:t>
            </a:r>
            <a:r>
              <a:rPr lang="en-US" sz="2000" b="1">
                <a:solidFill>
                  <a:srgbClr val="2F5597"/>
                </a:solidFill>
              </a:rPr>
              <a:t>Lesson 2</a:t>
            </a:r>
            <a:endParaRPr lang="en-US" sz="2000" b="1" dirty="0">
              <a:solidFill>
                <a:srgbClr val="2F5597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Don’t get too caught up in the details</a:t>
            </a:r>
          </a:p>
          <a:p>
            <a:pPr lvl="1"/>
            <a:r>
              <a:rPr lang="en-US" dirty="0"/>
              <a:t>Malware is often large and complex</a:t>
            </a:r>
          </a:p>
          <a:p>
            <a:pPr lvl="1"/>
            <a:r>
              <a:rPr lang="en-US" dirty="0"/>
              <a:t>You likely won’t have time/resources to focus on every detail</a:t>
            </a:r>
          </a:p>
          <a:p>
            <a:pPr lvl="1"/>
            <a:endParaRPr lang="en-US" dirty="0"/>
          </a:p>
          <a:p>
            <a:r>
              <a:rPr lang="en-US" dirty="0"/>
              <a:t>You’ll likely need different tools/approaches for different jobs</a:t>
            </a:r>
          </a:p>
          <a:p>
            <a:pPr lvl="1"/>
            <a:r>
              <a:rPr lang="en-US" dirty="0"/>
              <a:t>If you just need domains contacted, would you use IDA, strings or dynamic analysis?</a:t>
            </a:r>
          </a:p>
          <a:p>
            <a:pPr lvl="1"/>
            <a:endParaRPr lang="en-US" dirty="0"/>
          </a:p>
          <a:p>
            <a:r>
              <a:rPr lang="en-US"/>
              <a:t>Very much a cat and mouse game</a:t>
            </a:r>
          </a:p>
        </p:txBody>
      </p:sp>
    </p:spTree>
    <p:extLst>
      <p:ext uri="{BB962C8B-B14F-4D97-AF65-F5344CB8AC3E}">
        <p14:creationId xmlns:p14="http://schemas.microsoft.com/office/powerpoint/2010/main" val="114032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files that are malicious (or even potentially malicious) will be archived in a zip</a:t>
            </a:r>
          </a:p>
          <a:p>
            <a:pPr lvl="1"/>
            <a:r>
              <a:rPr lang="en-US" dirty="0"/>
              <a:t>Standard password is ‘infected’</a:t>
            </a:r>
          </a:p>
          <a:p>
            <a:pPr lvl="1"/>
            <a:endParaRPr lang="en-US" dirty="0"/>
          </a:p>
          <a:p>
            <a:r>
              <a:rPr lang="en-US" dirty="0"/>
              <a:t>Handle all of these files with appropriate caution</a:t>
            </a:r>
          </a:p>
          <a:p>
            <a:pPr lvl="1"/>
            <a:r>
              <a:rPr lang="en-US" dirty="0"/>
              <a:t>Use a safe lab environment</a:t>
            </a:r>
          </a:p>
          <a:p>
            <a:pPr lvl="1"/>
            <a:r>
              <a:rPr lang="en-US" dirty="0"/>
              <a:t>Disable network adapter or restrict outbound connections</a:t>
            </a:r>
          </a:p>
          <a:p>
            <a:pPr lvl="1"/>
            <a:endParaRPr lang="en-US" dirty="0"/>
          </a:p>
          <a:p>
            <a:r>
              <a:rPr lang="en-US" dirty="0"/>
              <a:t>Do not distribute - these samples are for research only</a:t>
            </a:r>
          </a:p>
        </p:txBody>
      </p:sp>
    </p:spTree>
    <p:extLst>
      <p:ext uri="{BB962C8B-B14F-4D97-AF65-F5344CB8AC3E}">
        <p14:creationId xmlns:p14="http://schemas.microsoft.com/office/powerpoint/2010/main" val="990999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Summary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indent="0" eaLnBrk="1" hangingPunct="1">
              <a:buNone/>
            </a:pPr>
            <a:r>
              <a:rPr lang="en-US" dirty="0"/>
              <a:t>Upon completion of this lesson, students will be able to:</a:t>
            </a:r>
            <a:br>
              <a:rPr lang="en-US" dirty="0"/>
            </a:b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Describe the difference between static and dynamic analysis</a:t>
            </a:r>
            <a:br>
              <a:rPr lang="en-US" dirty="0"/>
            </a:b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List the different categories of malicious software</a:t>
            </a:r>
            <a:br>
              <a:rPr lang="en-US" dirty="0"/>
            </a:b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Explain general rules for analyzing malware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/>
            <a:r>
              <a:rPr lang="en-US" dirty="0"/>
              <a:t>Learning Outcomes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dirty="0"/>
              <a:t>Upon completion of this lesson, students will be able to:</a:t>
            </a:r>
            <a:br>
              <a:rPr lang="en-US" dirty="0"/>
            </a:b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Describe the difference between static and dynamic analysis</a:t>
            </a:r>
            <a:br>
              <a:rPr lang="en-US" dirty="0"/>
            </a:b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List the different categories of malicious software</a:t>
            </a:r>
            <a:br>
              <a:rPr lang="en-US" dirty="0"/>
            </a:br>
            <a:endParaRPr lang="en-US" dirty="0"/>
          </a:p>
          <a:p>
            <a:pPr marL="685800" lvl="1" indent="-342900" eaLnBrk="1" hangingPunct="1">
              <a:buFont typeface="+mj-lt"/>
              <a:buAutoNum type="arabicPeriod"/>
            </a:pPr>
            <a:r>
              <a:rPr lang="en-US" dirty="0"/>
              <a:t>Explain general rules for analyzing malware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631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Malware Analysis?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Malware Analysis – the art of dissecting malware to:</a:t>
            </a:r>
          </a:p>
          <a:p>
            <a:pPr lvl="1"/>
            <a:r>
              <a:rPr lang="en-US" dirty="0"/>
              <a:t>Understand how it works</a:t>
            </a:r>
          </a:p>
          <a:p>
            <a:pPr lvl="1"/>
            <a:r>
              <a:rPr lang="en-US" dirty="0"/>
              <a:t>Identify it</a:t>
            </a:r>
          </a:p>
          <a:p>
            <a:pPr lvl="1"/>
            <a:r>
              <a:rPr lang="en-US" dirty="0"/>
              <a:t>Defeat or Eliminate it</a:t>
            </a:r>
          </a:p>
          <a:p>
            <a:pPr lvl="1"/>
            <a:endParaRPr lang="en-US" dirty="0"/>
          </a:p>
          <a:p>
            <a:r>
              <a:rPr lang="en-US" dirty="0"/>
              <a:t>We will explore a variety of tools and skills needed to establish baseline proficiency in malware analysis</a:t>
            </a:r>
          </a:p>
          <a:p>
            <a:endParaRPr lang="en-US" dirty="0"/>
          </a:p>
          <a:p>
            <a:r>
              <a:rPr lang="en-US" dirty="0"/>
              <a:t>We’ll primarily focus on malware for Windows line of OSes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412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 goals of a typical ‘incident’?</a:t>
            </a:r>
          </a:p>
          <a:p>
            <a:pPr lvl="1"/>
            <a:r>
              <a:rPr lang="en-US" dirty="0"/>
              <a:t>Provide information to respond to a network incident</a:t>
            </a:r>
          </a:p>
          <a:p>
            <a:pPr lvl="2"/>
            <a:r>
              <a:rPr lang="en-US" dirty="0"/>
              <a:t>Build a picture of what happened</a:t>
            </a:r>
          </a:p>
          <a:p>
            <a:pPr lvl="2"/>
            <a:r>
              <a:rPr lang="en-US" dirty="0"/>
              <a:t>Locate all infected machines and isolate files involved</a:t>
            </a:r>
          </a:p>
          <a:p>
            <a:pPr lvl="2"/>
            <a:r>
              <a:rPr lang="en-US" dirty="0"/>
              <a:t>Determine what the suspect binary does, how to detect it and how to measure/contain its damage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Develop signatures</a:t>
            </a:r>
          </a:p>
          <a:p>
            <a:pPr lvl="2"/>
            <a:r>
              <a:rPr lang="en-US" dirty="0"/>
              <a:t>Host-based: signatures to help detect on a computer.</a:t>
            </a:r>
          </a:p>
          <a:p>
            <a:pPr lvl="3"/>
            <a:r>
              <a:rPr lang="en-US" dirty="0"/>
              <a:t>Files modified, registry changes</a:t>
            </a:r>
          </a:p>
          <a:p>
            <a:pPr lvl="3"/>
            <a:r>
              <a:rPr lang="en-US" dirty="0"/>
              <a:t>Focus is on changes to the system, not characteristics of the malware itself</a:t>
            </a:r>
          </a:p>
          <a:p>
            <a:pPr lvl="2"/>
            <a:r>
              <a:rPr lang="en-US" dirty="0"/>
              <a:t>Network-based</a:t>
            </a:r>
          </a:p>
          <a:p>
            <a:pPr lvl="3"/>
            <a:r>
              <a:rPr lang="en-US" dirty="0"/>
              <a:t>Signatures used to detect malware by monitoring network traffic</a:t>
            </a:r>
          </a:p>
          <a:p>
            <a:pPr lvl="3"/>
            <a:r>
              <a:rPr lang="en-US" dirty="0"/>
              <a:t>Goal is to create effective signatures with minimal false-positive rates</a:t>
            </a:r>
          </a:p>
        </p:txBody>
      </p:sp>
    </p:spTree>
    <p:extLst>
      <p:ext uri="{BB962C8B-B14F-4D97-AF65-F5344CB8AC3E}">
        <p14:creationId xmlns:p14="http://schemas.microsoft.com/office/powerpoint/2010/main" val="1126588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BAEEE-B38B-B94B-A4B7-43F198D0A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7E246-B8D8-A843-8AC9-D05BEA8758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Both techniques utilize basic and advanced approaches</a:t>
            </a:r>
          </a:p>
          <a:p>
            <a:pPr lvl="1"/>
            <a:r>
              <a:rPr lang="en-US" dirty="0"/>
              <a:t>Often find a combination of all to be most effective</a:t>
            </a:r>
          </a:p>
          <a:p>
            <a:pPr lvl="1"/>
            <a:endParaRPr lang="en-US" dirty="0"/>
          </a:p>
          <a:p>
            <a:r>
              <a:rPr lang="en-US" dirty="0"/>
              <a:t>Static analysis</a:t>
            </a:r>
          </a:p>
          <a:p>
            <a:pPr lvl="1"/>
            <a:r>
              <a:rPr lang="en-US" dirty="0"/>
              <a:t>Performing analysis on a file without executing the sample</a:t>
            </a:r>
          </a:p>
          <a:p>
            <a:pPr lvl="1"/>
            <a:r>
              <a:rPr lang="en-US" dirty="0"/>
              <a:t>Goal is to determine if a file is malicious – usually a quick process</a:t>
            </a:r>
          </a:p>
          <a:p>
            <a:pPr lvl="1"/>
            <a:r>
              <a:rPr lang="en-US" dirty="0"/>
              <a:t>May provide insight into program functionality and ability to generate signatures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Dynamic analysis</a:t>
            </a:r>
          </a:p>
          <a:p>
            <a:pPr lvl="1"/>
            <a:r>
              <a:rPr lang="en-US" dirty="0"/>
              <a:t>Execute the malware and observe its behavior</a:t>
            </a:r>
          </a:p>
          <a:p>
            <a:pPr lvl="1"/>
            <a:r>
              <a:rPr lang="en-US" dirty="0"/>
              <a:t>Goal is to understand how it works to isolate its infection, detect other compromised systems and produce effective signatures</a:t>
            </a:r>
          </a:p>
        </p:txBody>
      </p:sp>
    </p:spTree>
    <p:extLst>
      <p:ext uri="{BB962C8B-B14F-4D97-AF65-F5344CB8AC3E}">
        <p14:creationId xmlns:p14="http://schemas.microsoft.com/office/powerpoint/2010/main" val="2143955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Techniques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Basic static analysis</a:t>
            </a:r>
          </a:p>
          <a:p>
            <a:pPr lvl="1"/>
            <a:r>
              <a:rPr lang="en-US" dirty="0"/>
              <a:t>Tools to identify if file is malicious</a:t>
            </a:r>
          </a:p>
          <a:p>
            <a:pPr lvl="1"/>
            <a:endParaRPr lang="en-US" dirty="0"/>
          </a:p>
          <a:p>
            <a:r>
              <a:rPr lang="en-US" dirty="0"/>
              <a:t>Basic dynamic analysis</a:t>
            </a:r>
          </a:p>
          <a:p>
            <a:pPr lvl="1"/>
            <a:r>
              <a:rPr lang="en-US" dirty="0"/>
              <a:t>Run the malware and observe what it does</a:t>
            </a:r>
          </a:p>
          <a:p>
            <a:endParaRPr lang="en-US" dirty="0"/>
          </a:p>
          <a:p>
            <a:r>
              <a:rPr lang="en-US" dirty="0"/>
              <a:t>Advanced static</a:t>
            </a:r>
          </a:p>
          <a:p>
            <a:pPr lvl="1"/>
            <a:r>
              <a:rPr lang="en-US" dirty="0"/>
              <a:t>IDA Pro, other disassemblers</a:t>
            </a:r>
          </a:p>
          <a:p>
            <a:endParaRPr lang="en-US" dirty="0"/>
          </a:p>
          <a:p>
            <a:r>
              <a:rPr lang="en-US" dirty="0"/>
              <a:t>Advanced dynamic</a:t>
            </a:r>
          </a:p>
          <a:p>
            <a:pPr lvl="1"/>
            <a:r>
              <a:rPr lang="en-US" dirty="0"/>
              <a:t>Debuggers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36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Malware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Backdoor: allows attacker remote access</a:t>
            </a:r>
          </a:p>
          <a:p>
            <a:pPr lvl="1"/>
            <a:r>
              <a:rPr lang="en-US" dirty="0"/>
              <a:t>Execute commands on the local system</a:t>
            </a:r>
          </a:p>
          <a:p>
            <a:pPr lvl="1"/>
            <a:endParaRPr lang="en-US" dirty="0"/>
          </a:p>
          <a:p>
            <a:r>
              <a:rPr lang="en-US" dirty="0"/>
              <a:t>Botnet: part of a network of infected systems that receive the same command from C2</a:t>
            </a:r>
          </a:p>
          <a:p>
            <a:endParaRPr lang="en-US" dirty="0"/>
          </a:p>
          <a:p>
            <a:r>
              <a:rPr lang="en-US" dirty="0"/>
              <a:t>Downloader: Only purpose is to download other malicious code</a:t>
            </a:r>
          </a:p>
          <a:p>
            <a:endParaRPr lang="en-US" dirty="0"/>
          </a:p>
          <a:p>
            <a:r>
              <a:rPr lang="en-US" dirty="0"/>
              <a:t>Information-stealing: steals info and sends to C2. Sniffers, password stealers, </a:t>
            </a:r>
            <a:r>
              <a:rPr lang="en-US" dirty="0" err="1"/>
              <a:t>keyloggers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Goal is usually to gain access to online accounts</a:t>
            </a:r>
          </a:p>
        </p:txBody>
      </p:sp>
    </p:spTree>
    <p:extLst>
      <p:ext uri="{BB962C8B-B14F-4D97-AF65-F5344CB8AC3E}">
        <p14:creationId xmlns:p14="http://schemas.microsoft.com/office/powerpoint/2010/main" val="49439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Malware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Launcher: used to launch other programs.  Used to gain stealth or bypass filters</a:t>
            </a:r>
          </a:p>
          <a:p>
            <a:endParaRPr lang="en-US" dirty="0"/>
          </a:p>
          <a:p>
            <a:r>
              <a:rPr lang="en-US" dirty="0"/>
              <a:t>Rootkit: Code designed to conceal the presence of other code. usually paired with other malware</a:t>
            </a:r>
          </a:p>
          <a:p>
            <a:endParaRPr lang="en-US" dirty="0"/>
          </a:p>
          <a:p>
            <a:r>
              <a:rPr lang="en-US" dirty="0"/>
              <a:t>Scareware: frighten user into buying something or sending money to the attacker</a:t>
            </a:r>
          </a:p>
          <a:p>
            <a:endParaRPr lang="en-US" dirty="0"/>
          </a:p>
          <a:p>
            <a:r>
              <a:rPr lang="en-US" dirty="0"/>
              <a:t>Worms &amp; Viruses: copies itself and infects other computers</a:t>
            </a:r>
          </a:p>
          <a:p>
            <a:endParaRPr lang="en-US" dirty="0"/>
          </a:p>
          <a:p>
            <a:r>
              <a:rPr lang="en-US" dirty="0"/>
              <a:t>Ransomware: extorts money from victim in exchange for files</a:t>
            </a:r>
          </a:p>
        </p:txBody>
      </p:sp>
    </p:spTree>
    <p:extLst>
      <p:ext uri="{BB962C8B-B14F-4D97-AF65-F5344CB8AC3E}">
        <p14:creationId xmlns:p14="http://schemas.microsoft.com/office/powerpoint/2010/main" val="2006165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 &amp; Targeted Malware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a difference in malware based on its approach to infection</a:t>
            </a:r>
          </a:p>
          <a:p>
            <a:endParaRPr lang="en-US" dirty="0"/>
          </a:p>
          <a:p>
            <a:r>
              <a:rPr lang="en-US" dirty="0"/>
              <a:t>APT – Advanced Persistent Threats</a:t>
            </a:r>
          </a:p>
          <a:p>
            <a:pPr lvl="1"/>
            <a:r>
              <a:rPr lang="en-US" dirty="0"/>
              <a:t>Becoming much more common</a:t>
            </a:r>
          </a:p>
          <a:p>
            <a:pPr lvl="1"/>
            <a:r>
              <a:rPr lang="en-US" dirty="0"/>
              <a:t>Unique and custom malware</a:t>
            </a:r>
          </a:p>
          <a:p>
            <a:pPr lvl="1"/>
            <a:r>
              <a:rPr lang="en-US" dirty="0"/>
              <a:t>Leverages 0-days</a:t>
            </a:r>
          </a:p>
          <a:p>
            <a:pPr lvl="1"/>
            <a:r>
              <a:rPr lang="en-US" dirty="0"/>
              <a:t>Can be very sophisticated</a:t>
            </a:r>
          </a:p>
          <a:p>
            <a:pPr lvl="1"/>
            <a:r>
              <a:rPr lang="en-US" dirty="0"/>
              <a:t>Low and slow</a:t>
            </a:r>
          </a:p>
          <a:p>
            <a:pPr lvl="1"/>
            <a:endParaRPr lang="en-US" dirty="0"/>
          </a:p>
          <a:p>
            <a:r>
              <a:rPr lang="en-US" dirty="0"/>
              <a:t>Mass malware</a:t>
            </a:r>
          </a:p>
          <a:p>
            <a:pPr lvl="1"/>
            <a:r>
              <a:rPr lang="en-US" dirty="0"/>
              <a:t>Distributed through phishing campaigns</a:t>
            </a:r>
          </a:p>
          <a:p>
            <a:pPr lvl="1"/>
            <a:r>
              <a:rPr lang="en-US" dirty="0"/>
              <a:t>Malware reused, generally not targeting a specific victim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174498"/>
      </p:ext>
    </p:extLst>
  </p:cSld>
  <p:clrMapOvr>
    <a:masterClrMapping/>
  </p:clrMapOvr>
</p:sld>
</file>

<file path=ppt/theme/theme1.xml><?xml version="1.0" encoding="utf-8"?>
<a:theme xmlns:a="http://schemas.openxmlformats.org/drawingml/2006/main" name="PP_C5Modules_CC_License_standard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</TotalTime>
  <Words>661</Words>
  <Application>Microsoft Macintosh PowerPoint</Application>
  <PresentationFormat>On-screen Show (4:3)</PresentationFormat>
  <Paragraphs>113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PP_C5Modules_CC_License_standard</vt:lpstr>
      <vt:lpstr>Basic Analysis Techniques</vt:lpstr>
      <vt:lpstr>Learning Outcomes</vt:lpstr>
      <vt:lpstr>What is Malware Analysis?</vt:lpstr>
      <vt:lpstr>Primer</vt:lpstr>
      <vt:lpstr>Primer</vt:lpstr>
      <vt:lpstr>Analysis Techniques</vt:lpstr>
      <vt:lpstr>Malware Types</vt:lpstr>
      <vt:lpstr>Malware Types</vt:lpstr>
      <vt:lpstr>Mass &amp; Targeted Malware</vt:lpstr>
      <vt:lpstr>General Rules</vt:lpstr>
      <vt:lpstr>General Rules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Malware Analysis</dc:title>
  <cp:lastModifiedBy>Depuy, Julia</cp:lastModifiedBy>
  <cp:revision>19</cp:revision>
  <dcterms:modified xsi:type="dcterms:W3CDTF">2023-01-25T19:44:15Z</dcterms:modified>
</cp:coreProperties>
</file>